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</p:sldMasterIdLst>
  <p:notesMasterIdLst>
    <p:notesMasterId r:id="rId16"/>
  </p:notesMasterIdLst>
  <p:sldIdLst>
    <p:sldId id="275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2" r:id="rId13"/>
    <p:sldId id="274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>
      <p:cViewPr varScale="1">
        <p:scale>
          <a:sx n="39" d="100"/>
          <a:sy n="39" d="100"/>
        </p:scale>
        <p:origin x="872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4765B-C371-6E4F-8FBB-90C5CED934E7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EEF65-BF33-9848-BFAA-17CC14763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05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BB1C-1C80-4368-A148-35417332DA0A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5D65-24DC-4A55-813E-A0BB93ED0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59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BB1C-1C80-4368-A148-35417332DA0A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5D65-24DC-4A55-813E-A0BB93ED0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52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BB1C-1C80-4368-A148-35417332DA0A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5D65-24DC-4A55-813E-A0BB93ED0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402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BB1C-1C80-4368-A148-35417332DA0A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5D65-24DC-4A55-813E-A0BB93ED010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4798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BB1C-1C80-4368-A148-35417332DA0A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5D65-24DC-4A55-813E-A0BB93ED0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071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BB1C-1C80-4368-A148-35417332DA0A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5D65-24DC-4A55-813E-A0BB93ED0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195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BB1C-1C80-4368-A148-35417332DA0A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5D65-24DC-4A55-813E-A0BB93ED0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783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BB1C-1C80-4368-A148-35417332DA0A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5D65-24DC-4A55-813E-A0BB93ED0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310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BB1C-1C80-4368-A148-35417332DA0A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5D65-24DC-4A55-813E-A0BB93ED0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436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49" y="3473"/>
            <a:ext cx="12205349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866"/>
            <a:ext cx="12185287" cy="6017133"/>
          </a:xfrm>
          <a:prstGeom prst="rect">
            <a:avLst/>
          </a:prstGeom>
        </p:spPr>
      </p:pic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799" y="6473952"/>
            <a:ext cx="1011937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014" y="5876926"/>
            <a:ext cx="2277452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4"/>
          <p:cNvSpPr txBox="1">
            <a:spLocks/>
          </p:cNvSpPr>
          <p:nvPr userDrawn="1"/>
        </p:nvSpPr>
        <p:spPr>
          <a:xfrm>
            <a:off x="633864" y="1268760"/>
            <a:ext cx="11137238" cy="367240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4F81BD"/>
              </a:buClr>
              <a:buFont typeface="Wingdings 2"/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экспертно-консультативный </a:t>
            </a:r>
          </a:p>
          <a:p>
            <a:pPr marL="0" indent="0" algn="ctr">
              <a:buClr>
                <a:srgbClr val="4F81BD"/>
              </a:buClr>
              <a:buFont typeface="Wingdings 2"/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родительской общественности </a:t>
            </a:r>
          </a:p>
          <a:p>
            <a:pPr marL="0" indent="0" algn="ctr">
              <a:buClr>
                <a:srgbClr val="4F81BD"/>
              </a:buClr>
              <a:buFont typeface="Wingdings 2"/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Департаменте образования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Clr>
                <a:srgbClr val="4F81BD"/>
              </a:buClr>
              <a:buFont typeface="Wingdings 2"/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</a:t>
            </a:r>
          </a:p>
          <a:p>
            <a:pPr marL="0" indent="0" algn="ctr">
              <a:buClr>
                <a:srgbClr val="4F81BD"/>
              </a:buClr>
              <a:buFont typeface="Wingdings 2"/>
              <a:buNone/>
            </a:pPr>
            <a:endParaRPr lang="ru-RU" sz="3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Clr>
                <a:srgbClr val="4F81BD"/>
              </a:buClr>
              <a:buFont typeface="Wingdings 2"/>
              <a:buNone/>
            </a:pPr>
            <a:r>
              <a:rPr lang="ru-RU" sz="3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профилактике негативных проявлений среди обучающихся</a:t>
            </a:r>
          </a:p>
          <a:p>
            <a:pPr>
              <a:buClr>
                <a:srgbClr val="4F81BD"/>
              </a:buClr>
            </a:pPr>
            <a:endParaRPr lang="ru-RU" sz="32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3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BB1C-1C80-4368-A148-35417332DA0A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5D65-24DC-4A55-813E-A0BB93ED0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766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BB1C-1C80-4368-A148-35417332DA0A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5D65-24DC-4A55-813E-A0BB93ED0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59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BB1C-1C80-4368-A148-35417332DA0A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5D65-24DC-4A55-813E-A0BB93ED0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58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BB1C-1C80-4368-A148-35417332DA0A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5D65-24DC-4A55-813E-A0BB93ED0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04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BB1C-1C80-4368-A148-35417332DA0A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5D65-24DC-4A55-813E-A0BB93ED0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07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BB1C-1C80-4368-A148-35417332DA0A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5D65-24DC-4A55-813E-A0BB93ED0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097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BB1C-1C80-4368-A148-35417332DA0A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5D65-24DC-4A55-813E-A0BB93ED0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35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BB1C-1C80-4368-A148-35417332DA0A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5D65-24DC-4A55-813E-A0BB93ED0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16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9B0BB1C-1C80-4368-A148-35417332DA0A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E5D65-24DC-4A55-813E-A0BB93ED0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2139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  <p:sldLayoutId id="2147483958" r:id="rId17"/>
    <p:sldLayoutId id="2147483661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25FC6-2266-F043-B20E-83D134E8D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33" y="2080909"/>
            <a:ext cx="10515600" cy="1325563"/>
          </a:xfrm>
        </p:spPr>
        <p:txBody>
          <a:bodyPr/>
          <a:lstStyle/>
          <a:p>
            <a:pPr algn="ctr"/>
            <a:r>
              <a:rPr lang="ru-RU" sz="6000" b="1" dirty="0">
                <a:solidFill>
                  <a:srgbClr val="FFFF00"/>
                </a:solidFill>
              </a:rPr>
              <a:t>День Героев Отечества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F9A7247-3715-4544-B84D-1A8BF5463283}"/>
              </a:ext>
            </a:extLst>
          </p:cNvPr>
          <p:cNvSpPr txBox="1">
            <a:spLocks/>
          </p:cNvSpPr>
          <p:nvPr/>
        </p:nvSpPr>
        <p:spPr>
          <a:xfrm>
            <a:off x="672102" y="49148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/>
              <a:t>ГБОУ </a:t>
            </a:r>
            <a:r>
              <a:rPr lang="ru-RU" sz="2000" b="1" dirty="0" err="1"/>
              <a:t>Романовсковая</a:t>
            </a:r>
            <a:r>
              <a:rPr lang="ru-RU" sz="2000" b="1" dirty="0"/>
              <a:t> школа</a:t>
            </a:r>
          </a:p>
          <a:p>
            <a:pPr algn="ctr"/>
            <a:r>
              <a:rPr lang="ru-RU" sz="2000" b="1" dirty="0"/>
              <a:t>г. Москва, 2020</a:t>
            </a:r>
          </a:p>
        </p:txBody>
      </p:sp>
    </p:spTree>
    <p:extLst>
      <p:ext uri="{BB962C8B-B14F-4D97-AF65-F5344CB8AC3E}">
        <p14:creationId xmlns:p14="http://schemas.microsoft.com/office/powerpoint/2010/main" val="2712714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88" y="26519"/>
            <a:ext cx="9893401" cy="1400530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rgbClr val="FFFF00"/>
                </a:solidFill>
              </a:rPr>
              <a:t>Золотая звезда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989" y="1235676"/>
            <a:ext cx="7755682" cy="522787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/>
              <a:t>В последний раз георгиевских кавалеров (как офицеров, генералов, так и обычных солдат) чествовали в дореволюционной России 26 ноября 1916 года.</a:t>
            </a:r>
          </a:p>
          <a:p>
            <a:pPr marL="0" indent="0" algn="just">
              <a:buNone/>
            </a:pPr>
            <a:r>
              <a:rPr lang="ru-RU" sz="2800" dirty="0"/>
              <a:t>В апреле 1934 года в СССР учреждается звание Героя Советского Союза с дополнительным знаком отличия «Золотая звезда» (указ Президиума Верховного Совета СССР о дополнении к званию в виде «Золотой звезды» был подписан лишь спустя 3 с лишним года - в августе 1939-го).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318431-9B91-1E44-BCD7-ADD64B0D76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r="28127"/>
          <a:stretch/>
        </p:blipFill>
        <p:spPr>
          <a:xfrm>
            <a:off x="9046244" y="1427049"/>
            <a:ext cx="2716289" cy="48010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86F414-9A3A-8444-9BBC-1D95F2EEB710}"/>
              </a:ext>
            </a:extLst>
          </p:cNvPr>
          <p:cNvSpPr txBox="1"/>
          <p:nvPr/>
        </p:nvSpPr>
        <p:spPr>
          <a:xfrm>
            <a:off x="10565027" y="3954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750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397" y="145492"/>
            <a:ext cx="9795348" cy="140053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 Первый Герой Советского Союза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7859" y="1128629"/>
            <a:ext cx="6967867" cy="55142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/>
              <a:t>Анатолий Васильевич </a:t>
            </a:r>
            <a:r>
              <a:rPr lang="ru-RU" sz="2800" b="1" dirty="0" err="1"/>
              <a:t>Ляпидевский</a:t>
            </a:r>
            <a:endParaRPr lang="ru-RU" sz="2800" b="1" dirty="0"/>
          </a:p>
          <a:p>
            <a:pPr marL="0" indent="0" algn="just">
              <a:buNone/>
            </a:pPr>
            <a:r>
              <a:rPr lang="ru-RU" sz="2800" b="1" dirty="0"/>
              <a:t> ( 1908-1983)</a:t>
            </a:r>
          </a:p>
          <a:p>
            <a:pPr marL="0" indent="0" algn="just">
              <a:buNone/>
            </a:pPr>
            <a:r>
              <a:rPr lang="ru-RU" sz="2800" dirty="0"/>
              <a:t> Был награждён за героическое спасение пассажиров зажатого во льдах Северного Ледовитого океана, а потом и затонувшего, теплохода «Челюскин», совершив 29 поисковых вылетов в непроглядную метель. </a:t>
            </a:r>
            <a:r>
              <a:rPr lang="ru-RU" sz="2800" dirty="0" err="1"/>
              <a:t>Ляпидевский</a:t>
            </a:r>
            <a:r>
              <a:rPr lang="ru-RU" sz="2800" dirty="0"/>
              <a:t> обнаружил лагерь, осуществил посадку на льдину и вывез на борту самолёта АНТ-4 12 человек, включая двоих детей.</a:t>
            </a:r>
          </a:p>
        </p:txBody>
      </p:sp>
      <p:pic>
        <p:nvPicPr>
          <p:cNvPr id="7170" name="Picture 2" descr="http://medal-sss.ru/images/thumb/3/38/%D0%9B%D1%8F%D0%BF%D0%B8%D0%B4%D0%B5%D0%B2%D1%81%D0%BA%D0%B8%D0%B9_%D0%90%D0%BD%D0%B0%D1%82%D0%BE%D0%BB%D0%B8%D0%B9_%D0%92%D0%B0%D1%81%D0%B8%D0%BB%D1%8C%D0%B5%D0%B2%D0%B8%D1%87_14.jpg/424px-%D0%9B%D1%8F%D0%BF%D0%B8%D0%B4%D0%B5%D0%B2%D1%81%D0%BA%D0%B8%D0%B9_%D0%90%D0%BD%D0%B0%D1%82%D0%BE%D0%BB%D0%B8%D0%B9_%D0%92%D0%B0%D1%81%D0%B8%D0%BB%D1%8C%D0%B5%D0%B2%D0%B8%D1%87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7" y="1546022"/>
            <a:ext cx="3165624" cy="44721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E29B21-ACF3-6641-ABD0-2DEC63F5C5F6}"/>
              </a:ext>
            </a:extLst>
          </p:cNvPr>
          <p:cNvSpPr txBox="1"/>
          <p:nvPr/>
        </p:nvSpPr>
        <p:spPr>
          <a:xfrm>
            <a:off x="10565027" y="3954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597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881" y="174279"/>
            <a:ext cx="10202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 нашего времени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881" y="1396154"/>
            <a:ext cx="71998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cs typeface="Times New Roman" panose="02020603050405020304" pitchFamily="18" charset="0"/>
              </a:rPr>
              <a:t>В 2019 году Героями России стали молодые летчики авиакомпании «Уральские авиалинии»  Дамир Юсупов и Георгий Мурзин.</a:t>
            </a:r>
          </a:p>
          <a:p>
            <a:pPr algn="just"/>
            <a:r>
              <a:rPr lang="ru-RU" sz="2000" dirty="0">
                <a:cs typeface="Times New Roman" panose="02020603050405020304" pitchFamily="18" charset="0"/>
              </a:rPr>
              <a:t>Самолет, следовавший рейсом </a:t>
            </a:r>
            <a:r>
              <a:rPr lang="en-US" sz="2000" dirty="0">
                <a:cs typeface="Times New Roman" panose="02020603050405020304" pitchFamily="18" charset="0"/>
              </a:rPr>
              <a:t>U6178</a:t>
            </a:r>
            <a:r>
              <a:rPr lang="ru-RU" sz="2000" dirty="0">
                <a:cs typeface="Times New Roman" panose="02020603050405020304" pitchFamily="18" charset="0"/>
              </a:rPr>
              <a:t> «Москва-Симферополь» столкнулся в воздухе со стаей птиц. Оба двигателя лайнера отказали, самолет начал падать. </a:t>
            </a:r>
            <a:endParaRPr lang="en-US" sz="2000" dirty="0"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cs typeface="Times New Roman" panose="02020603050405020304" pitchFamily="18" charset="0"/>
              </a:rPr>
              <a:t>Благодаря профессиональным и быстрым действиям молодых пилотов самолет удалось посадить прямо на кукурузное поле в Подмосковье. Несмотря на то, что из-за повреждений не удалось выпустить шасси, самолет успешно приземлился. </a:t>
            </a:r>
          </a:p>
          <a:p>
            <a:pPr algn="just"/>
            <a:r>
              <a:rPr lang="ru-RU" sz="2000" dirty="0">
                <a:cs typeface="Times New Roman" panose="02020603050405020304" pitchFamily="18" charset="0"/>
              </a:rPr>
              <a:t>Все 233 пассажира остались целы и невредимы.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125" y="1565777"/>
            <a:ext cx="3923805" cy="39238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D94637-C401-F046-A571-E9B527B1EF4D}"/>
              </a:ext>
            </a:extLst>
          </p:cNvPr>
          <p:cNvSpPr txBox="1"/>
          <p:nvPr/>
        </p:nvSpPr>
        <p:spPr>
          <a:xfrm>
            <a:off x="10565027" y="3954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368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850" y="1247121"/>
            <a:ext cx="6324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cs typeface="Times New Roman" panose="02020603050405020304" pitchFamily="18" charset="0"/>
              </a:rPr>
              <a:t>В честь 75-летия Великой Победы в 2020 году указом президента РФ Владимира Путина, звание Героя России было присвоено генерал-майору </a:t>
            </a:r>
            <a:r>
              <a:rPr lang="ru-RU" sz="2000" dirty="0" err="1">
                <a:cs typeface="Times New Roman" panose="02020603050405020304" pitchFamily="18" charset="0"/>
              </a:rPr>
              <a:t>Минигали</a:t>
            </a:r>
            <a:r>
              <a:rPr lang="ru-RU" sz="2000" dirty="0">
                <a:cs typeface="Times New Roman" panose="02020603050405020304" pitchFamily="18" charset="0"/>
              </a:rPr>
              <a:t> Шаймуратову.</a:t>
            </a:r>
          </a:p>
          <a:p>
            <a:pPr algn="just"/>
            <a:r>
              <a:rPr lang="ru-RU" sz="2000" dirty="0">
                <a:cs typeface="Times New Roman" panose="02020603050405020304" pitchFamily="18" charset="0"/>
              </a:rPr>
              <a:t>При начале немецкого контрнаступления во время Харьковской оборонительной операции в феврале 1943 года, когда 112-я Башкирская кавалерийская дивизия оказалась в немецком тылу</a:t>
            </a:r>
            <a:r>
              <a:rPr lang="ru-RU" sz="2000">
                <a:cs typeface="Times New Roman" panose="02020603050405020304" pitchFamily="18" charset="0"/>
              </a:rPr>
              <a:t>, Минигали</a:t>
            </a:r>
            <a:r>
              <a:rPr lang="ru-RU" sz="2000" dirty="0">
                <a:cs typeface="Times New Roman" panose="02020603050405020304" pitchFamily="18" charset="0"/>
              </a:rPr>
              <a:t> Мингазович трагически погиб. </a:t>
            </a:r>
          </a:p>
          <a:p>
            <a:pPr algn="just"/>
            <a:r>
              <a:rPr lang="ru-RU" sz="2000" dirty="0">
                <a:cs typeface="Times New Roman" panose="02020603050405020304" pitchFamily="18" charset="0"/>
              </a:rPr>
              <a:t>Он с саблей в руках на коне отбивался от 30-ти окруживших его немцев.</a:t>
            </a:r>
          </a:p>
          <a:p>
            <a:pPr algn="just"/>
            <a:r>
              <a:rPr lang="ru-RU" sz="2000" dirty="0">
                <a:cs typeface="Times New Roman" panose="02020603050405020304" pitchFamily="18" charset="0"/>
              </a:rPr>
              <a:t>Однако, до 1946 года генерал числился пропавшим без вести. </a:t>
            </a:r>
          </a:p>
          <a:p>
            <a:pPr algn="just"/>
            <a:r>
              <a:rPr lang="ru-RU" sz="2000" dirty="0">
                <a:cs typeface="Times New Roman" panose="02020603050405020304" pitchFamily="18" charset="0"/>
              </a:rPr>
              <a:t>И вот, спустя десятилетия, награда нашла своего героя</a:t>
            </a:r>
          </a:p>
        </p:txBody>
      </p:sp>
      <p:pic>
        <p:nvPicPr>
          <p:cNvPr id="1026" name="Picture 2" descr="Шаймуратов Минигали Мингазович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449" y="1495483"/>
            <a:ext cx="3917950" cy="45207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850" y="273133"/>
            <a:ext cx="10129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 на все времена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7E8348-3B8F-D047-B83B-843764B0C7EC}"/>
              </a:ext>
            </a:extLst>
          </p:cNvPr>
          <p:cNvSpPr txBox="1"/>
          <p:nvPr/>
        </p:nvSpPr>
        <p:spPr>
          <a:xfrm>
            <a:off x="10565027" y="3954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492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013"/>
            <a:ext cx="9984259" cy="105296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Героям России Слава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2241"/>
            <a:ext cx="9984259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В этот день все благодарят тех, кто защищал и защищает Родину, кто, не заботясь о получении орденов и прочих регалий, честно выполняет свой долг. Все они – настоящие Герои Отечества!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48" y="3071216"/>
            <a:ext cx="4195482" cy="27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4D9471-69A2-E041-881F-C458FA2FB825}"/>
              </a:ext>
            </a:extLst>
          </p:cNvPr>
          <p:cNvSpPr txBox="1"/>
          <p:nvPr/>
        </p:nvSpPr>
        <p:spPr>
          <a:xfrm>
            <a:off x="10565027" y="3954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329" y="2253593"/>
            <a:ext cx="5944430" cy="48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9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179" y="858244"/>
            <a:ext cx="102306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cs typeface="Times New Roman" panose="02020603050405020304" pitchFamily="18" charset="0"/>
              </a:rPr>
              <a:t>9 декабря </a:t>
            </a:r>
            <a:r>
              <a:rPr lang="ru-RU" sz="2800" dirty="0">
                <a:cs typeface="Times New Roman" panose="02020603050405020304" pitchFamily="18" charset="0"/>
              </a:rPr>
              <a:t>в России отмечается памятная дата, которая в официальном календаре носит название День Героев Отечества.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178" y="88803"/>
            <a:ext cx="10230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День</a:t>
            </a:r>
            <a:r>
              <a:rPr lang="ru-RU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героев Отечества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259A50-BA1F-714B-AF6D-EF668A72F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307" y="2534508"/>
            <a:ext cx="5842000" cy="401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F27C15-29E8-F44B-8FEF-22D77BD5CF31}"/>
              </a:ext>
            </a:extLst>
          </p:cNvPr>
          <p:cNvSpPr txBox="1"/>
          <p:nvPr/>
        </p:nvSpPr>
        <p:spPr>
          <a:xfrm>
            <a:off x="10565027" y="3954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976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764" y="155868"/>
            <a:ext cx="10005555" cy="8437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</a:rPr>
              <a:t>Учреждение ордена Георгия Победоносца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764" y="1235676"/>
            <a:ext cx="10005555" cy="32735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Впервые эта дата появилась в календаре в качестве памятного дня в 2007 году, когда в Государственной Думе РФ решили возродить дореволюционный праздник – День георгиевского кавалера. </a:t>
            </a:r>
          </a:p>
          <a:p>
            <a:pPr marL="0" indent="0" algn="just">
              <a:buNone/>
            </a:pPr>
            <a:r>
              <a:rPr lang="ru-RU" dirty="0"/>
              <a:t>Именно по этой причине в качестве даты для празднования Дня Героев Отечества и было выбрано именно 9 декабря – день, когда в Российской империи был учреждён орден Святого Георгия Победоносца.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20" name="Picture 4" descr="http://edu.simadm.ru/media/uploads/userfiles/2016/12/09/den-geroev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58" y="4640326"/>
            <a:ext cx="9525000" cy="1905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6765E1-5C23-A849-94F6-70540304D64F}"/>
              </a:ext>
            </a:extLst>
          </p:cNvPr>
          <p:cNvSpPr txBox="1"/>
          <p:nvPr/>
        </p:nvSpPr>
        <p:spPr>
          <a:xfrm>
            <a:off x="10565027" y="3954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522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50689"/>
            <a:ext cx="9745922" cy="92571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Орден Святого Георгия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181" y="1250432"/>
            <a:ext cx="9777852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9 декабря 1769 года Екатериной II был учрежден орден Святого Георгия - высшая военная награда.</a:t>
            </a:r>
          </a:p>
        </p:txBody>
      </p:sp>
      <p:pic>
        <p:nvPicPr>
          <p:cNvPr id="1026" name="Picture 2" descr="http://www.pictureshack.ru/images/9450_Ordena_Sv_Georg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394" y="2338500"/>
            <a:ext cx="4205484" cy="32638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6111" y="5776395"/>
            <a:ext cx="9745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«Сей орден никогда не снимать, ибо заслугами оный приобретается</a:t>
            </a:r>
            <a:r>
              <a:rPr lang="ru-RU" b="1" dirty="0"/>
              <a:t>»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F426C8-6334-544D-90D0-4C2E63787945}"/>
              </a:ext>
            </a:extLst>
          </p:cNvPr>
          <p:cNvSpPr txBox="1"/>
          <p:nvPr/>
        </p:nvSpPr>
        <p:spPr>
          <a:xfrm>
            <a:off x="10565027" y="3954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96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4927"/>
            <a:ext cx="9794790" cy="951895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FFFF00"/>
                </a:solidFill>
              </a:rPr>
              <a:t>ИЗ СТАТУТА ОРДЕНА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756427"/>
            <a:ext cx="10023391" cy="3863789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Полных кавалеров ордена св. Георгия, т.е. получивших знаки всех степеней, за всю историю России было четверо</a:t>
            </a:r>
          </a:p>
          <a:p>
            <a:pPr marL="0" indent="0" algn="ctr" fontAlgn="base">
              <a:buNone/>
            </a:pPr>
            <a:endParaRPr lang="ru-RU" dirty="0"/>
          </a:p>
          <a:p>
            <a:pPr marL="0" indent="0" fontAlgn="base">
              <a:buNone/>
            </a:pPr>
            <a:r>
              <a:rPr lang="ru-RU" dirty="0"/>
              <a:t> - генерал-фельдмаршал Михаил Илларионович Голенищев-Кутузов, князь Смоленский</a:t>
            </a:r>
          </a:p>
          <a:p>
            <a:pPr marL="0" indent="0" fontAlgn="base">
              <a:buNone/>
            </a:pPr>
            <a:r>
              <a:rPr lang="ru-RU" dirty="0"/>
              <a:t>- генерал-фельдмаршал граф Михаил Богданович Барклай-де-Толли</a:t>
            </a:r>
          </a:p>
          <a:p>
            <a:pPr marL="0" indent="0" fontAlgn="base">
              <a:buNone/>
            </a:pPr>
            <a:r>
              <a:rPr lang="ru-RU" dirty="0"/>
              <a:t>- генерал-фельдмаршал граф Иван Федорович Паскевич-Эриванский</a:t>
            </a:r>
          </a:p>
          <a:p>
            <a:pPr marL="0" indent="0" fontAlgn="base">
              <a:buNone/>
            </a:pPr>
            <a:r>
              <a:rPr lang="ru-RU" dirty="0"/>
              <a:t>- генерал-фельдмаршал Иван Иванович Дибич-Забалканский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0999" y="4975413"/>
            <a:ext cx="100233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Фамилии награжденных орденом Святого Георгия заносятся для увековечения на мраморные доски в Георгиевском зале Большого Кремлевского дворца в г. Москве.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53D8A4-4359-D14B-AA83-1CBC219661AF}"/>
              </a:ext>
            </a:extLst>
          </p:cNvPr>
          <p:cNvSpPr txBox="1"/>
          <p:nvPr/>
        </p:nvSpPr>
        <p:spPr>
          <a:xfrm>
            <a:off x="10565027" y="3954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984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1" y="198858"/>
            <a:ext cx="10099589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КАВАЛЕРЫ ОРДЕНА СВ. ГЕОРГИЯ ВСЕХ 4-Х СТЕПЕНЕЙ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1" y="1818911"/>
            <a:ext cx="6696636" cy="442949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 14 лет с отличием окончил Кадетский корпус и был оставлен при нем преподавателем, в 16 лет произведен в прапорщики. В 19 лет первая война с польскими конфедератами, потом турецкая 1768 года. В 1774 году в сражении под </a:t>
            </a:r>
            <a:r>
              <a:rPr lang="ru-RU" dirty="0" err="1"/>
              <a:t>Шумой</a:t>
            </a:r>
            <a:r>
              <a:rPr lang="ru-RU" dirty="0"/>
              <a:t> поднял знамя выпавшее из рук убитого знаменосца и возглавил атаку, где был тяжело ранен в голову (пуля попала в висок), за этот бой был награжден Георгием 4й степени. А потом снова войны, турки, татары, Измаил, Финляндия, Наполеон, Аустерлиц и Бородино. Последний чин в русской армии Генерал-Фельдмаршал, Кутузов кстати, владел французским, английским, немецким, шведским, польским и турецким языками.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7773" y="887887"/>
            <a:ext cx="99966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Генерал-фельдмаршал Михаил Илларионович Голенищев-Кутузов, князь Смоленский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(1745 г.р.–1813)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00AA10-263E-D944-9262-6DAF858E1973}"/>
              </a:ext>
            </a:extLst>
          </p:cNvPr>
          <p:cNvSpPr txBox="1"/>
          <p:nvPr/>
        </p:nvSpPr>
        <p:spPr>
          <a:xfrm>
            <a:off x="10565027" y="3954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150" y="1453777"/>
            <a:ext cx="3879451" cy="503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00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1717"/>
            <a:ext cx="979479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КАВАЛЕРЫ ОРДЕНА СВ. ГЕОРГИЯ ВСЕХ 4-Х СТЕПЕНЕЙ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9905" y="2112563"/>
            <a:ext cx="6732495" cy="42358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Службу начал в 16 лет в чине вахмистра в Псковском карабинерном полку, в 17 лет корнет, первый орден получил за то, что лично возглавлял атаку своих солдат при штурме Очакова, воевал в последующих войнах, где были ранения и награды. Последний чин в русской армии Генерал-Фельдмаршал.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6165" y="969563"/>
            <a:ext cx="99382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Генерал-фельдмаршал граф Михаил Богданович Барклай-де-Толли (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1761 –1818)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23463-3AAA-B94A-BCD5-E9B14CB661FE}"/>
              </a:ext>
            </a:extLst>
          </p:cNvPr>
          <p:cNvSpPr txBox="1"/>
          <p:nvPr/>
        </p:nvSpPr>
        <p:spPr>
          <a:xfrm>
            <a:off x="10565027" y="3954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74" y="2112563"/>
            <a:ext cx="3090597" cy="41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69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35924"/>
            <a:ext cx="9819503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КАВАЛЕРЫ ОРДЕНА СВ. ГЕОРГИЯ ВСЕХ 4-Х СТЕПЕНЕЙ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633" y="2097107"/>
            <a:ext cx="6553201" cy="45047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В 18 лет был произведен в поручики лейб-гвардии Преображенского полка и назначен адъютантом Императора Павла I. Потом в 1806 была турецкая война, принесшая Паскевичу «Владимира» и «Золотую саблю за храбрость», а в 1807 Иван Федорович успешно работал военным дипломатом и «немного» разведчиком. При </a:t>
            </a:r>
            <a:r>
              <a:rPr lang="ru-RU" dirty="0" err="1"/>
              <a:t>Браилове</a:t>
            </a:r>
            <a:r>
              <a:rPr lang="ru-RU" dirty="0"/>
              <a:t> 20 апреля 1808 года, Паскевич был ранен пулей в голову, но уже в апреле вернулся в строй. В 1810 будучи командиром полка, лично водил солдат в атаку. А потом воевал с Наполеоном, был личным представителем императора по мирному устройству губерний пострадавших от Бонапарта, воевал на Кавказе с персами и турками, в Польше Последний чин в русской армии Генерал-Фельдмаршал.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9599" y="927556"/>
            <a:ext cx="72492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Генерал-фельдмаршал граф Иван Федорович Паскевич-Эриванский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(1782 – 1856)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E5AB4-AFF4-4E4C-A07C-E6734331D811}"/>
              </a:ext>
            </a:extLst>
          </p:cNvPr>
          <p:cNvSpPr txBox="1"/>
          <p:nvPr/>
        </p:nvSpPr>
        <p:spPr>
          <a:xfrm>
            <a:off x="10565027" y="3954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47" y="1556380"/>
            <a:ext cx="3423557" cy="446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90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208" y="183841"/>
            <a:ext cx="9910251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КАВАЛЕРЫ ОРДЕНА СВ. ГЕОРГИЯ ВСЕХ 4-Х СТЕПЕНЕЙ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9529" y="1582273"/>
            <a:ext cx="6768354" cy="448683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Начал службу в 16 лет, прапорщиком лейб-гвардии Семеновского полка. Участвовал в битве при Аустерлице, Дрездене, Кульме, Лейпциге и других. Но главная его служба не афишировалась, как резидент военно-политической разведки Императора Александра, именно Дибич вывел Пруссию из союза с Францией и привлек на сторону России. Потом блестящая операция по локализации Южного общества декабристов и снова война с турками, где в 1829 году при </a:t>
            </a:r>
            <a:r>
              <a:rPr lang="ru-RU" dirty="0" err="1"/>
              <a:t>Кюлевче</a:t>
            </a:r>
            <a:r>
              <a:rPr lang="ru-RU" dirty="0"/>
              <a:t> Дибич разбил вдвое превосходящие силы турок и потом и политически решил ситуацию на пользу России. Последний чин в русской армии Генерал-Фельдмаршал.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3828" y="1071409"/>
            <a:ext cx="106254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Генерал-фельдмаршал Иван Иванович Дибич-Забалканский 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1785 –1831)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7C5472-BA4C-4B45-8FB0-7A667FEB295E}"/>
              </a:ext>
            </a:extLst>
          </p:cNvPr>
          <p:cNvSpPr txBox="1"/>
          <p:nvPr/>
        </p:nvSpPr>
        <p:spPr>
          <a:xfrm>
            <a:off x="10565027" y="3954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59" y="1680965"/>
            <a:ext cx="3407538" cy="473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863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{529AD7AC-F736-B64F-9FC9-CF45C1AB89C7}tf10001062</Template>
  <TotalTime>433</TotalTime>
  <Words>642</Words>
  <Application>Microsoft Office PowerPoint</Application>
  <PresentationFormat>Широкоэкранный</PresentationFormat>
  <Paragraphs>64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2</vt:lpstr>
      <vt:lpstr>Wingdings 3</vt:lpstr>
      <vt:lpstr>Ион</vt:lpstr>
      <vt:lpstr>День Героев Отечества</vt:lpstr>
      <vt:lpstr>Презентация PowerPoint</vt:lpstr>
      <vt:lpstr>Учреждение ордена Георгия Победоносца</vt:lpstr>
      <vt:lpstr>Орден Святого Георгия </vt:lpstr>
      <vt:lpstr>ИЗ СТАТУТА ОРДЕНА</vt:lpstr>
      <vt:lpstr>КАВАЛЕРЫ ОРДЕНА СВ. ГЕОРГИЯ ВСЕХ 4-Х СТЕПЕНЕЙ</vt:lpstr>
      <vt:lpstr>КАВАЛЕРЫ ОРДЕНА СВ. ГЕОРГИЯ ВСЕХ 4-Х СТЕПЕНЕЙ</vt:lpstr>
      <vt:lpstr>КАВАЛЕРЫ ОРДЕНА СВ. ГЕОРГИЯ ВСЕХ 4-Х СТЕПЕНЕЙ</vt:lpstr>
      <vt:lpstr>КАВАЛЕРЫ ОРДЕНА СВ. ГЕОРГИЯ ВСЕХ 4-Х СТЕПЕНЕЙ</vt:lpstr>
      <vt:lpstr>Золотая звезда</vt:lpstr>
      <vt:lpstr> Первый Герой Советского Союза</vt:lpstr>
      <vt:lpstr>Презентация PowerPoint</vt:lpstr>
      <vt:lpstr>Презентация PowerPoint</vt:lpstr>
      <vt:lpstr>Героям России Слава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СУПРУН</dc:creator>
  <cp:lastModifiedBy>Нестерова Мария Евгеньевна</cp:lastModifiedBy>
  <cp:revision>28</cp:revision>
  <dcterms:created xsi:type="dcterms:W3CDTF">2017-12-07T07:08:25Z</dcterms:created>
  <dcterms:modified xsi:type="dcterms:W3CDTF">2020-12-15T13:18:54Z</dcterms:modified>
</cp:coreProperties>
</file>