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0"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43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6C15720-06BC-45A3-A7E3-F99B250F11CA}" type="datetimeFigureOut">
              <a:rPr lang="ru-RU" smtClean="0"/>
              <a:t>20.09.23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25D05D-A031-49A4-A0AE-AFB6EC6DC932}"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2578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6C15720-06BC-45A3-A7E3-F99B250F11CA}" type="datetimeFigureOut">
              <a:rPr lang="ru-RU" smtClean="0"/>
              <a:t>20.09.23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25D05D-A031-49A4-A0AE-AFB6EC6DC932}" type="slidenum">
              <a:rPr lang="ru-RU" smtClean="0"/>
              <a:t>‹#›</a:t>
            </a:fld>
            <a:endParaRPr lang="ru-RU"/>
          </a:p>
        </p:txBody>
      </p:sp>
    </p:spTree>
    <p:extLst>
      <p:ext uri="{BB962C8B-B14F-4D97-AF65-F5344CB8AC3E}">
        <p14:creationId xmlns:p14="http://schemas.microsoft.com/office/powerpoint/2010/main" val="2839892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6C15720-06BC-45A3-A7E3-F99B250F11CA}" type="datetimeFigureOut">
              <a:rPr lang="ru-RU" smtClean="0"/>
              <a:t>20.09.23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25D05D-A031-49A4-A0AE-AFB6EC6DC932}" type="slidenum">
              <a:rPr lang="ru-RU" smtClean="0"/>
              <a:t>‹#›</a:t>
            </a:fld>
            <a:endParaRPr lang="ru-RU"/>
          </a:p>
        </p:txBody>
      </p:sp>
    </p:spTree>
    <p:extLst>
      <p:ext uri="{BB962C8B-B14F-4D97-AF65-F5344CB8AC3E}">
        <p14:creationId xmlns:p14="http://schemas.microsoft.com/office/powerpoint/2010/main" val="814002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6C15720-06BC-45A3-A7E3-F99B250F11CA}" type="datetimeFigureOut">
              <a:rPr lang="ru-RU" smtClean="0"/>
              <a:t>20.09.23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25D05D-A031-49A4-A0AE-AFB6EC6DC932}" type="slidenum">
              <a:rPr lang="ru-RU" smtClean="0"/>
              <a:t>‹#›</a:t>
            </a:fld>
            <a:endParaRPr lang="ru-RU"/>
          </a:p>
        </p:txBody>
      </p:sp>
    </p:spTree>
    <p:extLst>
      <p:ext uri="{BB962C8B-B14F-4D97-AF65-F5344CB8AC3E}">
        <p14:creationId xmlns:p14="http://schemas.microsoft.com/office/powerpoint/2010/main" val="721307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6C15720-06BC-45A3-A7E3-F99B250F11CA}" type="datetimeFigureOut">
              <a:rPr lang="ru-RU" smtClean="0"/>
              <a:t>20.09.23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25D05D-A031-49A4-A0AE-AFB6EC6DC932}"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8840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6C15720-06BC-45A3-A7E3-F99B250F11CA}" type="datetimeFigureOut">
              <a:rPr lang="ru-RU" smtClean="0"/>
              <a:t>20.09.23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625D05D-A031-49A4-A0AE-AFB6EC6DC932}" type="slidenum">
              <a:rPr lang="ru-RU" smtClean="0"/>
              <a:t>‹#›</a:t>
            </a:fld>
            <a:endParaRPr lang="ru-RU"/>
          </a:p>
        </p:txBody>
      </p:sp>
    </p:spTree>
    <p:extLst>
      <p:ext uri="{BB962C8B-B14F-4D97-AF65-F5344CB8AC3E}">
        <p14:creationId xmlns:p14="http://schemas.microsoft.com/office/powerpoint/2010/main" val="2917868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6C15720-06BC-45A3-A7E3-F99B250F11CA}" type="datetimeFigureOut">
              <a:rPr lang="ru-RU" smtClean="0"/>
              <a:t>20.09.23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625D05D-A031-49A4-A0AE-AFB6EC6DC932}" type="slidenum">
              <a:rPr lang="ru-RU" smtClean="0"/>
              <a:t>‹#›</a:t>
            </a:fld>
            <a:endParaRPr lang="ru-RU"/>
          </a:p>
        </p:txBody>
      </p:sp>
    </p:spTree>
    <p:extLst>
      <p:ext uri="{BB962C8B-B14F-4D97-AF65-F5344CB8AC3E}">
        <p14:creationId xmlns:p14="http://schemas.microsoft.com/office/powerpoint/2010/main" val="2065161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6C15720-06BC-45A3-A7E3-F99B250F11CA}" type="datetimeFigureOut">
              <a:rPr lang="ru-RU" smtClean="0"/>
              <a:t>20.09.23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625D05D-A031-49A4-A0AE-AFB6EC6DC932}" type="slidenum">
              <a:rPr lang="ru-RU" smtClean="0"/>
              <a:t>‹#›</a:t>
            </a:fld>
            <a:endParaRPr lang="ru-RU"/>
          </a:p>
        </p:txBody>
      </p:sp>
    </p:spTree>
    <p:extLst>
      <p:ext uri="{BB962C8B-B14F-4D97-AF65-F5344CB8AC3E}">
        <p14:creationId xmlns:p14="http://schemas.microsoft.com/office/powerpoint/2010/main" val="2413932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6C15720-06BC-45A3-A7E3-F99B250F11CA}" type="datetimeFigureOut">
              <a:rPr lang="ru-RU" smtClean="0"/>
              <a:t>20.09.23</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B625D05D-A031-49A4-A0AE-AFB6EC6DC932}" type="slidenum">
              <a:rPr lang="ru-RU" smtClean="0"/>
              <a:t>‹#›</a:t>
            </a:fld>
            <a:endParaRPr lang="ru-RU"/>
          </a:p>
        </p:txBody>
      </p:sp>
    </p:spTree>
    <p:extLst>
      <p:ext uri="{BB962C8B-B14F-4D97-AF65-F5344CB8AC3E}">
        <p14:creationId xmlns:p14="http://schemas.microsoft.com/office/powerpoint/2010/main" val="1284064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6C15720-06BC-45A3-A7E3-F99B250F11CA}" type="datetimeFigureOut">
              <a:rPr lang="ru-RU" smtClean="0"/>
              <a:t>20.09.23</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25D05D-A031-49A4-A0AE-AFB6EC6DC932}" type="slidenum">
              <a:rPr lang="ru-RU" smtClean="0"/>
              <a:t>‹#›</a:t>
            </a:fld>
            <a:endParaRPr lang="ru-RU"/>
          </a:p>
        </p:txBody>
      </p:sp>
    </p:spTree>
    <p:extLst>
      <p:ext uri="{BB962C8B-B14F-4D97-AF65-F5344CB8AC3E}">
        <p14:creationId xmlns:p14="http://schemas.microsoft.com/office/powerpoint/2010/main" val="2116835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6C15720-06BC-45A3-A7E3-F99B250F11CA}" type="datetimeFigureOut">
              <a:rPr lang="ru-RU" smtClean="0"/>
              <a:t>20.09.23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625D05D-A031-49A4-A0AE-AFB6EC6DC932}" type="slidenum">
              <a:rPr lang="ru-RU" smtClean="0"/>
              <a:t>‹#›</a:t>
            </a:fld>
            <a:endParaRPr lang="ru-RU"/>
          </a:p>
        </p:txBody>
      </p:sp>
    </p:spTree>
    <p:extLst>
      <p:ext uri="{BB962C8B-B14F-4D97-AF65-F5344CB8AC3E}">
        <p14:creationId xmlns:p14="http://schemas.microsoft.com/office/powerpoint/2010/main" val="304824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6C15720-06BC-45A3-A7E3-F99B250F11CA}" type="datetimeFigureOut">
              <a:rPr lang="ru-RU" smtClean="0"/>
              <a:t>20.09.23</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625D05D-A031-49A4-A0AE-AFB6EC6DC932}"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09688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2124364"/>
            <a:ext cx="9144000" cy="2124363"/>
          </a:xfrm>
        </p:spPr>
        <p:txBody>
          <a:bodyPr>
            <a:normAutofit/>
          </a:bodyPr>
          <a:lstStyle/>
          <a:p>
            <a:pPr algn="ctr"/>
            <a:r>
              <a:rPr lang="ru-RU" sz="4000" b="1" smtClean="0"/>
              <a:t>Информационная </a:t>
            </a:r>
            <a:r>
              <a:rPr lang="ru-RU" sz="4000" b="1" smtClean="0"/>
              <a:t>безопасност</a:t>
            </a:r>
            <a:r>
              <a:rPr lang="ru-RU" sz="4000" b="1"/>
              <a:t>ь</a:t>
            </a:r>
            <a:r>
              <a:rPr lang="ru-RU" sz="4000" b="1" dirty="0"/>
              <a:t/>
            </a:r>
            <a:br>
              <a:rPr lang="ru-RU" sz="4000" b="1" dirty="0"/>
            </a:br>
            <a:r>
              <a:rPr lang="ru-RU" sz="4000" b="1" dirty="0"/>
              <a:t>родителям обучающихся </a:t>
            </a:r>
            <a:br>
              <a:rPr lang="ru-RU" sz="4000" b="1" dirty="0"/>
            </a:br>
            <a:r>
              <a:rPr lang="ru-RU" sz="4000" b="1" dirty="0"/>
              <a:t>ГБОУ «Романовская школа»</a:t>
            </a:r>
            <a:endParaRPr lang="ru-RU" sz="4000" dirty="0"/>
          </a:p>
        </p:txBody>
      </p:sp>
      <p:sp>
        <p:nvSpPr>
          <p:cNvPr id="3" name="Подзаголовок 2"/>
          <p:cNvSpPr>
            <a:spLocks noGrp="1"/>
          </p:cNvSpPr>
          <p:nvPr>
            <p:ph type="subTitle" idx="1"/>
          </p:nvPr>
        </p:nvSpPr>
        <p:spPr>
          <a:xfrm>
            <a:off x="1422400" y="563419"/>
            <a:ext cx="9144000" cy="390236"/>
          </a:xfrm>
        </p:spPr>
        <p:txBody>
          <a:bodyPr>
            <a:normAutofit lnSpcReduction="10000"/>
          </a:bodyPr>
          <a:lstStyle/>
          <a:p>
            <a:endParaRPr lang="ru-RU" dirty="0"/>
          </a:p>
        </p:txBody>
      </p:sp>
    </p:spTree>
    <p:extLst>
      <p:ext uri="{BB962C8B-B14F-4D97-AF65-F5344CB8AC3E}">
        <p14:creationId xmlns:p14="http://schemas.microsoft.com/office/powerpoint/2010/main" val="2126989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683491"/>
            <a:ext cx="10058400" cy="581891"/>
          </a:xfrm>
        </p:spPr>
        <p:txBody>
          <a:bodyPr>
            <a:normAutofit fontScale="90000"/>
          </a:bodyPr>
          <a:lstStyle/>
          <a:p>
            <a:r>
              <a:rPr lang="ru-RU" sz="3100" b="1" dirty="0"/>
              <a:t>Советы по безопасности в сети Интернет для детей от 9 до 12 лет</a:t>
            </a:r>
            <a:r>
              <a:rPr lang="ru-RU" dirty="0"/>
              <a:t/>
            </a:r>
            <a:br>
              <a:rPr lang="ru-RU" dirty="0"/>
            </a:br>
            <a:endParaRPr lang="ru-RU" dirty="0"/>
          </a:p>
        </p:txBody>
      </p:sp>
      <p:sp>
        <p:nvSpPr>
          <p:cNvPr id="3" name="Объект 2"/>
          <p:cNvSpPr>
            <a:spLocks noGrp="1"/>
          </p:cNvSpPr>
          <p:nvPr>
            <p:ph idx="1"/>
          </p:nvPr>
        </p:nvSpPr>
        <p:spPr>
          <a:xfrm>
            <a:off x="838200" y="1173018"/>
            <a:ext cx="10515600" cy="5003945"/>
          </a:xfrm>
        </p:spPr>
        <p:txBody>
          <a:bodyPr>
            <a:normAutofit fontScale="92500" lnSpcReduction="10000"/>
          </a:bodyPr>
          <a:lstStyle/>
          <a:p>
            <a:pPr marL="0" indent="0">
              <a:buNone/>
            </a:pPr>
            <a:r>
              <a:rPr lang="ru-RU" dirty="0"/>
              <a:t>1. Создайте список домашних правил посещения Интернета при участии детей и требуйте его выполнения.</a:t>
            </a:r>
          </a:p>
          <a:p>
            <a:pPr marL="0" indent="0">
              <a:buNone/>
            </a:pPr>
            <a:r>
              <a:rPr lang="ru-RU" dirty="0"/>
              <a:t>2. Требуйте от Вашего ребенка соблюдения норм нахождения за компьютером.</a:t>
            </a:r>
          </a:p>
          <a:p>
            <a:pPr marL="0" indent="0">
              <a:buNone/>
            </a:pPr>
            <a:r>
              <a:rPr lang="ru-RU" dirty="0"/>
              <a:t>3. Наблюдайте за ребенком при работе за компьютером, покажите ему, что Вы беспокоитесь о его безопасности и всегда готовы оказать ему помощь.</a:t>
            </a:r>
          </a:p>
          <a:p>
            <a:pPr marL="0" indent="0">
              <a:buNone/>
            </a:pPr>
            <a:r>
              <a:rPr lang="ru-RU" dirty="0" smtClean="0"/>
              <a:t>4</a:t>
            </a:r>
            <a:r>
              <a:rPr lang="ru-RU" dirty="0"/>
              <a:t>. Компьютер с подключением в Интернет должен находиться в общей комнате под присмотром родителей.</a:t>
            </a:r>
          </a:p>
          <a:p>
            <a:pPr marL="0" indent="0">
              <a:buNone/>
            </a:pPr>
            <a:r>
              <a:rPr lang="ru-RU" dirty="0"/>
              <a:t>5. Используйте средства блокирования нежелательного контента как дополнение к стандартному Родительскому контролю.</a:t>
            </a:r>
          </a:p>
          <a:p>
            <a:pPr marL="0" indent="0">
              <a:buNone/>
            </a:pPr>
            <a:r>
              <a:rPr lang="ru-RU" dirty="0"/>
              <a:t>6. Не забывайте принимать непосредственное участие в жизни ребенка, беседовать с детьми об их друзьях в Интернете.</a:t>
            </a:r>
          </a:p>
          <a:p>
            <a:pPr marL="0" indent="0">
              <a:buNone/>
            </a:pPr>
            <a:r>
              <a:rPr lang="ru-RU" dirty="0"/>
              <a:t>7. Настаивайте, чтобы дети никогда не соглашались на личные встречи с друзьями по Интернету.</a:t>
            </a:r>
          </a:p>
          <a:p>
            <a:pPr marL="0" indent="0">
              <a:buNone/>
            </a:pPr>
            <a:r>
              <a:rPr lang="ru-RU" dirty="0"/>
              <a:t>8. Позволяйте детям заходить только на сайты из «белого» списка, который Вы создадите вместе с ними.</a:t>
            </a:r>
          </a:p>
          <a:p>
            <a:pPr marL="0" indent="0">
              <a:buNone/>
            </a:pPr>
            <a:endParaRPr lang="ru-RU" dirty="0"/>
          </a:p>
        </p:txBody>
      </p:sp>
    </p:spTree>
    <p:extLst>
      <p:ext uri="{BB962C8B-B14F-4D97-AF65-F5344CB8AC3E}">
        <p14:creationId xmlns:p14="http://schemas.microsoft.com/office/powerpoint/2010/main" val="713510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1029566"/>
          </a:xfrm>
        </p:spPr>
        <p:txBody>
          <a:bodyPr>
            <a:normAutofit fontScale="90000"/>
          </a:bodyPr>
          <a:lstStyle/>
          <a:p>
            <a:r>
              <a:rPr lang="ru-RU" b="1" dirty="0"/>
              <a:t>Советы по безопасности в сети Интернет для детей от 9 до 12 лет</a:t>
            </a:r>
            <a:r>
              <a:rPr lang="ru-RU" dirty="0"/>
              <a:t/>
            </a:r>
            <a:br>
              <a:rPr lang="ru-RU" dirty="0"/>
            </a:br>
            <a:endParaRPr lang="ru-RU" dirty="0"/>
          </a:p>
        </p:txBody>
      </p:sp>
      <p:sp>
        <p:nvSpPr>
          <p:cNvPr id="3" name="Объект 2"/>
          <p:cNvSpPr>
            <a:spLocks noGrp="1"/>
          </p:cNvSpPr>
          <p:nvPr>
            <p:ph idx="1"/>
          </p:nvPr>
        </p:nvSpPr>
        <p:spPr>
          <a:xfrm>
            <a:off x="838200" y="1505527"/>
            <a:ext cx="10515600" cy="4671436"/>
          </a:xfrm>
        </p:spPr>
        <p:txBody>
          <a:bodyPr>
            <a:normAutofit lnSpcReduction="10000"/>
          </a:bodyPr>
          <a:lstStyle/>
          <a:p>
            <a:pPr marL="0" indent="0">
              <a:buNone/>
            </a:pPr>
            <a:r>
              <a:rPr lang="ru-RU" dirty="0"/>
              <a:t>9. Приучите детей никогда не выдавать личную информацию средствами электронной почты, чатов, систем мгновенного обмена сообщениями, регистрационных форм, личных профилей и при регистрации на конкурсы в Интернете.</a:t>
            </a:r>
          </a:p>
          <a:p>
            <a:pPr marL="0" indent="0">
              <a:buNone/>
            </a:pPr>
            <a:r>
              <a:rPr lang="ru-RU" dirty="0"/>
              <a:t>10. Приучите детей не загружать программы без Вашего разрешения. Объясните им, что они могут случайно загрузить вирусы или другое нежелательное программное обеспечение.</a:t>
            </a:r>
          </a:p>
          <a:p>
            <a:pPr marL="0" indent="0">
              <a:buNone/>
            </a:pPr>
            <a:r>
              <a:rPr lang="ru-RU" dirty="0"/>
              <a:t>11. Создайте Вашему ребенку ограниченную учетную запись для работы на компьютере.</a:t>
            </a:r>
          </a:p>
          <a:p>
            <a:pPr marL="0" indent="0">
              <a:buNone/>
            </a:pPr>
            <a:r>
              <a:rPr lang="ru-RU" dirty="0"/>
              <a:t>12. Приучите Вашего ребенка сообщать Вам о любых угрозах или тревогах, связанных с Интернетом. Напомните детям, что они в безопасности, если сами рассказали Вам о своих тревогах и опасениях.</a:t>
            </a:r>
          </a:p>
          <a:p>
            <a:pPr marL="0" indent="0">
              <a:buNone/>
            </a:pPr>
            <a:r>
              <a:rPr lang="ru-RU" dirty="0"/>
              <a:t>13. Расскажите детям о порнографии в Интернете.</a:t>
            </a:r>
          </a:p>
          <a:p>
            <a:pPr marL="0" indent="0">
              <a:buNone/>
            </a:pPr>
            <a:r>
              <a:rPr lang="ru-RU" dirty="0"/>
              <a:t>14. Настаивайте на том, чтобы дети предоставляли Вам доступ к своей электронной почте, чтобы Вы убедились, что они не общаются с незнакомцами.</a:t>
            </a:r>
          </a:p>
          <a:p>
            <a:pPr marL="0" indent="0">
              <a:buNone/>
            </a:pPr>
            <a:r>
              <a:rPr lang="ru-RU" dirty="0"/>
              <a:t>15. Объясните детям, что нельзя использовать сеть для хулиганства, распространения сплетен или угроз.</a:t>
            </a:r>
          </a:p>
          <a:p>
            <a:pPr marL="0" indent="0">
              <a:buNone/>
            </a:pPr>
            <a:endParaRPr lang="ru-RU" dirty="0"/>
          </a:p>
        </p:txBody>
      </p:sp>
    </p:spTree>
    <p:extLst>
      <p:ext uri="{BB962C8B-B14F-4D97-AF65-F5344CB8AC3E}">
        <p14:creationId xmlns:p14="http://schemas.microsoft.com/office/powerpoint/2010/main" val="41699393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4"/>
            <a:ext cx="10058400" cy="1006488"/>
          </a:xfrm>
        </p:spPr>
        <p:txBody>
          <a:bodyPr/>
          <a:lstStyle/>
          <a:p>
            <a:r>
              <a:rPr lang="ru-RU" b="1" dirty="0"/>
              <a:t>Возраст от 13 до 17 лет</a:t>
            </a:r>
            <a:endParaRPr lang="ru-RU" dirty="0"/>
          </a:p>
        </p:txBody>
      </p:sp>
      <p:sp>
        <p:nvSpPr>
          <p:cNvPr id="3" name="Объект 2"/>
          <p:cNvSpPr>
            <a:spLocks noGrp="1"/>
          </p:cNvSpPr>
          <p:nvPr>
            <p:ph idx="1"/>
          </p:nvPr>
        </p:nvSpPr>
        <p:spPr>
          <a:xfrm>
            <a:off x="838200" y="1431636"/>
            <a:ext cx="10515600" cy="4745327"/>
          </a:xfrm>
        </p:spPr>
        <p:txBody>
          <a:bodyPr>
            <a:normAutofit/>
          </a:bodyPr>
          <a:lstStyle/>
          <a:p>
            <a:r>
              <a:rPr lang="ru-RU" dirty="0"/>
              <a:t>В этом возрасте подростки активно используют поисковые машины, пользуются электронной почтой, службами мгновенного обмена сообщениями, скачивают музыку и фильмы. Мальчикам в этом возрасте больше по нраву сметать все ограничения, они жаждут грубого юмора, азартных игр, картинок «для взрослых». Девочки предпочитают общаться в чатах, при этом они гораздо более чувствительны к сексуальным домогательствам в Интернете.</a:t>
            </a:r>
          </a:p>
          <a:p>
            <a:r>
              <a:rPr lang="ru-RU" dirty="0"/>
              <a:t>Зачастую в данном возрасте родителям уже весьма сложно контролировать своих детей, так как об Интернете они знают значительно больше своих родителей. Тем не менее, не отпускайте детей в «свободное плавание» по Интернету. Старайтесь активно участвовать в общении ребенка в Интернете.</a:t>
            </a:r>
          </a:p>
          <a:p>
            <a:r>
              <a:rPr lang="ru-RU" dirty="0"/>
              <a:t>Важно по-прежнему строго соблюдать правила интернет-безопасности – соглашение между родителями и детьми. Кроме того, необходимо как можно чаще просматривать отчеты о деятельности детей в Интернете. Следует обратить внимание на необходимость содержания родительских паролей (паролей администраторов) в строгом секрете и обратить внимание на строгость этих паролей.</a:t>
            </a:r>
          </a:p>
          <a:p>
            <a:pPr marL="0" indent="0">
              <a:buNone/>
            </a:pPr>
            <a:endParaRPr lang="ru-RU" dirty="0"/>
          </a:p>
        </p:txBody>
      </p:sp>
    </p:spTree>
    <p:extLst>
      <p:ext uri="{BB962C8B-B14F-4D97-AF65-F5344CB8AC3E}">
        <p14:creationId xmlns:p14="http://schemas.microsoft.com/office/powerpoint/2010/main" val="5134262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3"/>
            <a:ext cx="10058400" cy="830997"/>
          </a:xfrm>
        </p:spPr>
        <p:txBody>
          <a:bodyPr>
            <a:normAutofit/>
          </a:bodyPr>
          <a:lstStyle/>
          <a:p>
            <a:r>
              <a:rPr lang="ru-RU" sz="2800" b="1" dirty="0"/>
              <a:t>Советы по безопасности в сети Интернет для детей от 13 до 17 лет</a:t>
            </a:r>
            <a:endParaRPr lang="ru-RU" sz="2800" dirty="0"/>
          </a:p>
        </p:txBody>
      </p:sp>
      <p:sp>
        <p:nvSpPr>
          <p:cNvPr id="3" name="Объект 2"/>
          <p:cNvSpPr>
            <a:spLocks noGrp="1"/>
          </p:cNvSpPr>
          <p:nvPr>
            <p:ph idx="1"/>
          </p:nvPr>
        </p:nvSpPr>
        <p:spPr/>
        <p:txBody>
          <a:bodyPr>
            <a:normAutofit fontScale="85000" lnSpcReduction="20000"/>
          </a:bodyPr>
          <a:lstStyle/>
          <a:p>
            <a:pPr marL="0" indent="0">
              <a:buNone/>
            </a:pPr>
            <a:r>
              <a:rPr lang="ru-RU" dirty="0"/>
              <a:t>1. Создайте список домашних правил посещения Интернета при участии подростков и требуйте безусловного его выполнения. Обговорите с ребенком список запрещенных сайтов («черный список»), часы работы в Интернете, руководство по общению в Интернете (в том числе в чатах).</a:t>
            </a:r>
          </a:p>
          <a:p>
            <a:pPr marL="0" indent="0">
              <a:buNone/>
            </a:pPr>
            <a:r>
              <a:rPr lang="ru-RU" dirty="0"/>
              <a:t>2. Компьютер с подключением к сети Интернет должен находиться в общей комнате.</a:t>
            </a:r>
          </a:p>
          <a:p>
            <a:pPr marL="0" indent="0">
              <a:buNone/>
            </a:pPr>
            <a:r>
              <a:rPr lang="ru-RU" dirty="0"/>
              <a:t>3. Не забывайте беседовать с детьми об их друзьях в Интернете, о том, чем они заняты, таким образом, будто речь идет о друзьях в реальной жизни. Спрашивайте о людях, с которыми дети общаются посредством служб мгновенного обмена сообщениями, чтобы убедиться, что эти люди им знакомы.</a:t>
            </a:r>
          </a:p>
          <a:p>
            <a:pPr marL="0" indent="0">
              <a:buNone/>
            </a:pPr>
            <a:r>
              <a:rPr lang="ru-RU" dirty="0"/>
              <a:t>4. Используйте средства блокирования нежелательного контента как дополнение к стандартному Родительскому контролю.</a:t>
            </a:r>
          </a:p>
          <a:p>
            <a:pPr marL="0" indent="0">
              <a:buNone/>
            </a:pPr>
            <a:r>
              <a:rPr lang="ru-RU" dirty="0"/>
              <a:t>5. Необходимо знать, какими чатами пользуются Ваши дети. Поощряйте использование </a:t>
            </a:r>
            <a:r>
              <a:rPr lang="ru-RU" dirty="0" err="1"/>
              <a:t>модерируемых</a:t>
            </a:r>
            <a:r>
              <a:rPr lang="ru-RU" dirty="0"/>
              <a:t> чатов и настаивайте, чтобы дети не общались в приватном режиме.</a:t>
            </a:r>
          </a:p>
          <a:p>
            <a:pPr marL="0" indent="0">
              <a:buNone/>
            </a:pPr>
            <a:r>
              <a:rPr lang="ru-RU" dirty="0"/>
              <a:t>6. Настаивайте на том, чтобы дети никогда не встречались лично с друзьями из сети Интернет.</a:t>
            </a:r>
          </a:p>
          <a:p>
            <a:pPr marL="0" indent="0">
              <a:buNone/>
            </a:pPr>
            <a:r>
              <a:rPr lang="ru-RU" dirty="0"/>
              <a:t>7. Приучите детей не выдавать свою личную информацию средствами электронной почты, чатов, систем мгновенного обмена сообщениями, регистрационных форм, личных профилей и при регистрации на конкурсы в Интернете.</a:t>
            </a:r>
          </a:p>
          <a:p>
            <a:pPr marL="0" indent="0">
              <a:buNone/>
            </a:pPr>
            <a:endParaRPr lang="ru-RU" dirty="0"/>
          </a:p>
        </p:txBody>
      </p:sp>
    </p:spTree>
    <p:extLst>
      <p:ext uri="{BB962C8B-B14F-4D97-AF65-F5344CB8AC3E}">
        <p14:creationId xmlns:p14="http://schemas.microsoft.com/office/powerpoint/2010/main" val="10364251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97056"/>
          </a:xfrm>
        </p:spPr>
        <p:txBody>
          <a:bodyPr>
            <a:normAutofit/>
          </a:bodyPr>
          <a:lstStyle/>
          <a:p>
            <a:r>
              <a:rPr lang="ru-RU" sz="2400" b="1" dirty="0"/>
              <a:t>Советы по безопасности в сети Интернет для детей от 13 до 17 </a:t>
            </a:r>
            <a:r>
              <a:rPr lang="ru-RU" sz="2400" b="1" dirty="0" smtClean="0"/>
              <a:t>лет</a:t>
            </a:r>
            <a:endParaRPr lang="ru-RU" sz="2400" dirty="0"/>
          </a:p>
        </p:txBody>
      </p:sp>
      <p:sp>
        <p:nvSpPr>
          <p:cNvPr id="3" name="Объект 2"/>
          <p:cNvSpPr>
            <a:spLocks noGrp="1"/>
          </p:cNvSpPr>
          <p:nvPr>
            <p:ph idx="1"/>
          </p:nvPr>
        </p:nvSpPr>
        <p:spPr>
          <a:xfrm>
            <a:off x="838200" y="1209964"/>
            <a:ext cx="10515600" cy="4967000"/>
          </a:xfrm>
        </p:spPr>
        <p:txBody>
          <a:bodyPr>
            <a:normAutofit fontScale="92500" lnSpcReduction="10000"/>
          </a:bodyPr>
          <a:lstStyle/>
          <a:p>
            <a:pPr marL="0" indent="0">
              <a:buNone/>
            </a:pPr>
            <a:r>
              <a:rPr lang="ru-RU" dirty="0"/>
              <a:t>8. Приучите детей не загружать программы без Вашего разрешения. Объясните им, что они могут случайно загрузить вирусы или другое нежелательное программное обеспечение.</a:t>
            </a:r>
          </a:p>
          <a:p>
            <a:pPr marL="0" indent="0">
              <a:buNone/>
            </a:pPr>
            <a:r>
              <a:rPr lang="ru-RU" dirty="0"/>
              <a:t>9. Приучите Вашего ребенка сообщать Вам о любых угрозах или тревогах, связанных с Интернетом. Напомните детям, что они в безопасности, если сами рассказали Вам, о своих угрозах или тревогах. Похвалите их и посоветуйте подойти еще раз в подобных случаях.</a:t>
            </a:r>
          </a:p>
          <a:p>
            <a:pPr marL="0" indent="0">
              <a:buNone/>
            </a:pPr>
            <a:r>
              <a:rPr lang="ru-RU" dirty="0"/>
              <a:t>10. Расскажите детям о порнографии в Интернете. Помогите им защититься от спама. Научите подростков не выдавать в Интернете своего реального электронного адреса, не отвечать на нежелательные письма и использовать специальные почтовые фильтры.</a:t>
            </a:r>
          </a:p>
          <a:p>
            <a:pPr marL="0" indent="0">
              <a:buNone/>
            </a:pPr>
            <a:r>
              <a:rPr lang="ru-RU" dirty="0"/>
              <a:t>11. Приучите себя знакомиться с сайтами, которые посещают подростки.</a:t>
            </a:r>
          </a:p>
          <a:p>
            <a:pPr marL="0" indent="0">
              <a:buNone/>
            </a:pPr>
            <a:r>
              <a:rPr lang="ru-RU" dirty="0"/>
              <a:t>12. Научите детей уважать других в Интернете. Убедитесь, что они знают о том, что правила хорошего поведения действуют везде – даже в виртуальном мире.</a:t>
            </a:r>
          </a:p>
          <a:p>
            <a:pPr marL="0" indent="0">
              <a:buNone/>
            </a:pPr>
            <a:r>
              <a:rPr lang="ru-RU" dirty="0"/>
              <a:t>13. Объясните детям, что ни в коем случае нельзя использовать сеть для хулиганства, распространения сплетен или угроз другим людям.</a:t>
            </a:r>
          </a:p>
          <a:p>
            <a:pPr marL="0" indent="0">
              <a:buNone/>
            </a:pPr>
            <a:r>
              <a:rPr lang="ru-RU" dirty="0"/>
              <a:t>14. Обсудите с подростками проблемы сетевых азартных игр и их возможный риск. Напомните, что дети не могут играть в эти игры согласно закону.</a:t>
            </a:r>
          </a:p>
          <a:p>
            <a:endParaRPr lang="ru-RU" dirty="0"/>
          </a:p>
        </p:txBody>
      </p:sp>
    </p:spTree>
    <p:extLst>
      <p:ext uri="{BB962C8B-B14F-4D97-AF65-F5344CB8AC3E}">
        <p14:creationId xmlns:p14="http://schemas.microsoft.com/office/powerpoint/2010/main" val="27061452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179819"/>
          </a:xfrm>
        </p:spPr>
        <p:txBody>
          <a:bodyPr>
            <a:normAutofit fontScale="90000"/>
          </a:bodyPr>
          <a:lstStyle/>
          <a:p>
            <a:endParaRPr lang="ru-RU" dirty="0"/>
          </a:p>
        </p:txBody>
      </p:sp>
      <p:sp>
        <p:nvSpPr>
          <p:cNvPr id="3" name="Объект 2"/>
          <p:cNvSpPr>
            <a:spLocks noGrp="1"/>
          </p:cNvSpPr>
          <p:nvPr>
            <p:ph idx="1"/>
          </p:nvPr>
        </p:nvSpPr>
        <p:spPr>
          <a:xfrm>
            <a:off x="838200" y="1136073"/>
            <a:ext cx="10515600" cy="5040890"/>
          </a:xfrm>
        </p:spPr>
        <p:txBody>
          <a:bodyPr/>
          <a:lstStyle/>
          <a:p>
            <a:pPr marL="0" indent="0" algn="ctr">
              <a:buNone/>
            </a:pPr>
            <a:endParaRPr lang="ru-RU" dirty="0" smtClean="0"/>
          </a:p>
          <a:p>
            <a:pPr marL="0" indent="0" algn="ctr">
              <a:buNone/>
            </a:pPr>
            <a:endParaRPr lang="ru-RU" dirty="0"/>
          </a:p>
          <a:p>
            <a:pPr marL="0" indent="0" algn="ctr">
              <a:buNone/>
            </a:pPr>
            <a:r>
              <a:rPr lang="ru-RU" dirty="0" smtClean="0"/>
              <a:t>Постоянно </a:t>
            </a:r>
            <a:r>
              <a:rPr lang="ru-RU" dirty="0"/>
              <a:t>контролируйте использование Интернета Вашим ребенком</a:t>
            </a:r>
            <a:r>
              <a:rPr lang="ru-RU" dirty="0" smtClean="0"/>
              <a:t>!</a:t>
            </a:r>
          </a:p>
          <a:p>
            <a:pPr marL="0" indent="0" algn="ctr">
              <a:buNone/>
            </a:pPr>
            <a:r>
              <a:rPr lang="ru-RU" dirty="0" smtClean="0"/>
              <a:t> </a:t>
            </a:r>
            <a:r>
              <a:rPr lang="ru-RU" dirty="0"/>
              <a:t>Это не нарушение его личного пространства, а мера предосторожности и проявление Вашей родительской ответственности и заботы.</a:t>
            </a:r>
          </a:p>
          <a:p>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37948" y="3370218"/>
            <a:ext cx="4211622" cy="2806745"/>
          </a:xfrm>
          <a:prstGeom prst="rect">
            <a:avLst/>
          </a:prstGeom>
        </p:spPr>
      </p:pic>
    </p:spTree>
    <p:extLst>
      <p:ext uri="{BB962C8B-B14F-4D97-AF65-F5344CB8AC3E}">
        <p14:creationId xmlns:p14="http://schemas.microsoft.com/office/powerpoint/2010/main" val="1991373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61711"/>
          </a:xfrm>
        </p:spPr>
        <p:txBody>
          <a:bodyPr>
            <a:normAutofit/>
          </a:bodyPr>
          <a:lstStyle/>
          <a:p>
            <a:r>
              <a:rPr lang="ru-RU" sz="2800" b="1" dirty="0"/>
              <a:t>Информационная безопасность</a:t>
            </a:r>
            <a:endParaRPr lang="ru-RU" sz="2800" dirty="0"/>
          </a:p>
        </p:txBody>
      </p:sp>
      <p:sp>
        <p:nvSpPr>
          <p:cNvPr id="3" name="Объект 2"/>
          <p:cNvSpPr>
            <a:spLocks noGrp="1"/>
          </p:cNvSpPr>
          <p:nvPr>
            <p:ph idx="1"/>
          </p:nvPr>
        </p:nvSpPr>
        <p:spPr>
          <a:xfrm>
            <a:off x="838200" y="1690255"/>
            <a:ext cx="10515600" cy="4433454"/>
          </a:xfrm>
        </p:spPr>
        <p:txBody>
          <a:bodyPr>
            <a:normAutofit/>
          </a:bodyPr>
          <a:lstStyle/>
          <a:p>
            <a:pPr marL="0" indent="0">
              <a:buNone/>
            </a:pPr>
            <a:r>
              <a:rPr lang="ru-RU" dirty="0" smtClean="0"/>
              <a:t>.</a:t>
            </a:r>
            <a:endParaRPr lang="ru-RU" b="1" dirty="0"/>
          </a:p>
          <a:p>
            <a:pPr marL="0" indent="0">
              <a:buNone/>
            </a:pPr>
            <a:r>
              <a:rPr lang="ru-RU" sz="2800" b="1" dirty="0"/>
              <a:t>В силу Федерального закона № 436-ФЗ информацией, причиняющей вред здоровью и (или) развитию детей, является:</a:t>
            </a:r>
          </a:p>
          <a:p>
            <a:pPr marL="0" indent="0">
              <a:buNone/>
            </a:pPr>
            <a:r>
              <a:rPr lang="ru-RU" sz="2900" dirty="0"/>
              <a:t>1. Информация, запрещенная для распространения среди детей.</a:t>
            </a:r>
          </a:p>
          <a:p>
            <a:pPr marL="0" indent="0">
              <a:buNone/>
            </a:pPr>
            <a:r>
              <a:rPr lang="ru-RU" sz="2900" dirty="0"/>
              <a:t>2. Информация, распространение которой ограничено среди детей определенных возрастных категорий.</a:t>
            </a:r>
          </a:p>
          <a:p>
            <a:pPr marL="0" indent="0">
              <a:buNone/>
            </a:pPr>
            <a:r>
              <a:rPr lang="ru-RU" sz="2900" b="1" dirty="0" smtClean="0"/>
              <a:t> </a:t>
            </a:r>
          </a:p>
          <a:p>
            <a:pPr marL="0" indent="0">
              <a:buNone/>
            </a:pPr>
            <a:endParaRPr lang="ru-RU" dirty="0"/>
          </a:p>
        </p:txBody>
      </p:sp>
    </p:spTree>
    <p:extLst>
      <p:ext uri="{BB962C8B-B14F-4D97-AF65-F5344CB8AC3E}">
        <p14:creationId xmlns:p14="http://schemas.microsoft.com/office/powerpoint/2010/main" val="36925076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b="1" dirty="0"/>
              <a:t>К информации, запрещенной для распространения среди детей, относится</a:t>
            </a:r>
            <a:r>
              <a:rPr lang="ru-RU" sz="3100" dirty="0"/>
              <a:t>:</a:t>
            </a:r>
            <a:r>
              <a:rPr lang="ru-RU" dirty="0"/>
              <a:t/>
            </a:r>
            <a:br>
              <a:rPr lang="ru-RU" dirty="0"/>
            </a:b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a:t>1. Информация, побуждающая детей к совершению действий, представляющих угрозу их жизни и (или) здоровью, в т. ч. причинению вреда своему здоровью, самоубийству.</a:t>
            </a:r>
          </a:p>
          <a:p>
            <a:pPr marL="0" indent="0">
              <a:buNone/>
            </a:pPr>
            <a:r>
              <a:rPr lang="ru-RU" dirty="0"/>
              <a:t>2. Способность вызвать у детей желание употребить наркотические средства, психотропные и (или) одурманивающие вещества, табачные изделия, алкогольную и спиртосодержащую продукцию, пиво и напитки, изготавливаемые на его основе; принять участие в азартных играх, заниматься проституцией, бродяжничеством или попрошайничеством.</a:t>
            </a:r>
          </a:p>
          <a:p>
            <a:pPr marL="0" indent="0">
              <a:buNone/>
            </a:pPr>
            <a:r>
              <a:rPr lang="ru-RU" dirty="0"/>
              <a:t>3. Обосновывающая или оправдывающая допустимость насилия и (или) жестокости либо побуждающая осуществлять насильственные действия по отношению к людям и животным.</a:t>
            </a:r>
          </a:p>
          <a:p>
            <a:pPr marL="0" indent="0">
              <a:buNone/>
            </a:pPr>
            <a:r>
              <a:rPr lang="ru-RU" dirty="0"/>
              <a:t>4. Отрицающая семейные ценности и формирующая неуважение к родителям и (или) другим членам семьи.</a:t>
            </a:r>
          </a:p>
          <a:p>
            <a:pPr marL="0" indent="0">
              <a:buNone/>
            </a:pPr>
            <a:r>
              <a:rPr lang="ru-RU" dirty="0"/>
              <a:t>5. Оправдывающая противоправное поведение.</a:t>
            </a:r>
          </a:p>
          <a:p>
            <a:pPr marL="0" indent="0">
              <a:buNone/>
            </a:pPr>
            <a:r>
              <a:rPr lang="ru-RU" dirty="0"/>
              <a:t>6. Содержащая нецензурную брань.</a:t>
            </a:r>
          </a:p>
          <a:p>
            <a:pPr marL="0" indent="0">
              <a:buNone/>
            </a:pPr>
            <a:r>
              <a:rPr lang="ru-RU" dirty="0"/>
              <a:t>7. Содержащая информацию порнографического характера.</a:t>
            </a:r>
          </a:p>
          <a:p>
            <a:endParaRPr lang="ru-RU" dirty="0"/>
          </a:p>
        </p:txBody>
      </p:sp>
    </p:spTree>
    <p:extLst>
      <p:ext uri="{BB962C8B-B14F-4D97-AF65-F5344CB8AC3E}">
        <p14:creationId xmlns:p14="http://schemas.microsoft.com/office/powerpoint/2010/main" val="32341181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12436"/>
            <a:ext cx="10515600" cy="1570181"/>
          </a:xfrm>
        </p:spPr>
        <p:txBody>
          <a:bodyPr>
            <a:normAutofit fontScale="90000"/>
          </a:bodyPr>
          <a:lstStyle/>
          <a:p>
            <a:r>
              <a:rPr lang="ru-RU" sz="3100" b="1" dirty="0" smtClean="0"/>
              <a:t/>
            </a:r>
            <a:br>
              <a:rPr lang="ru-RU" sz="3100" b="1" dirty="0" smtClean="0"/>
            </a:br>
            <a:r>
              <a:rPr lang="ru-RU" sz="3100" b="1" dirty="0"/>
              <a:t/>
            </a:r>
            <a:br>
              <a:rPr lang="ru-RU" sz="3100" b="1" dirty="0"/>
            </a:br>
            <a:r>
              <a:rPr lang="ru-RU" sz="3100" b="1" dirty="0" smtClean="0"/>
              <a:t>К</a:t>
            </a:r>
            <a:r>
              <a:rPr lang="ru-RU" sz="3100" b="1" dirty="0"/>
              <a:t> информации, распространение которой ограничено среди детей определенного возраста, относится:</a:t>
            </a:r>
            <a:r>
              <a:rPr lang="ru-RU" b="1" dirty="0"/>
              <a:t/>
            </a:r>
            <a:br>
              <a:rPr lang="ru-RU" b="1" dirty="0"/>
            </a:br>
            <a:endParaRPr lang="ru-RU" dirty="0"/>
          </a:p>
        </p:txBody>
      </p:sp>
      <p:sp>
        <p:nvSpPr>
          <p:cNvPr id="3" name="Объект 2"/>
          <p:cNvSpPr>
            <a:spLocks noGrp="1"/>
          </p:cNvSpPr>
          <p:nvPr>
            <p:ph idx="1"/>
          </p:nvPr>
        </p:nvSpPr>
        <p:spPr>
          <a:xfrm>
            <a:off x="838200" y="2022764"/>
            <a:ext cx="10515600" cy="4154199"/>
          </a:xfrm>
        </p:spPr>
        <p:txBody>
          <a:bodyPr>
            <a:normAutofit/>
          </a:bodyPr>
          <a:lstStyle/>
          <a:p>
            <a:pPr marL="0" indent="0">
              <a:buNone/>
            </a:pPr>
            <a:r>
              <a:rPr lang="ru-RU" dirty="0" smtClean="0"/>
              <a:t>1. Информация, представляемая в виде изображения или описания жестокости, физического и (или) психического насилия, преступления или иного антиобщественного действия.</a:t>
            </a:r>
          </a:p>
          <a:p>
            <a:pPr marL="0" indent="0">
              <a:buNone/>
            </a:pPr>
            <a:r>
              <a:rPr lang="ru-RU" dirty="0" smtClean="0"/>
              <a:t>2. Вызывающая у детей страх, ужас или панику, в т. ч. представляемая в виде изображения или описания в унижающей человеческое достоинство форме ненасильственной смерти, заболевания, самоубийства, несчастного случая, аварии или катастрофы и (или) их последствий.</a:t>
            </a:r>
          </a:p>
          <a:p>
            <a:pPr marL="0" indent="0">
              <a:buNone/>
            </a:pPr>
            <a:r>
              <a:rPr lang="ru-RU" dirty="0" smtClean="0"/>
              <a:t>3. Представляемая в виде изображения или описания половых отношений между мужчиной и женщиной.</a:t>
            </a:r>
          </a:p>
          <a:p>
            <a:pPr marL="0" indent="0">
              <a:buNone/>
            </a:pPr>
            <a:r>
              <a:rPr lang="ru-RU" dirty="0" smtClean="0"/>
              <a:t>4. Содержащая бранные слова и выражения, не относящиеся к нецензурной брани.</a:t>
            </a:r>
          </a:p>
          <a:p>
            <a:pPr marL="0" indent="0">
              <a:buNone/>
            </a:pPr>
            <a:endParaRPr lang="ru-RU" dirty="0"/>
          </a:p>
        </p:txBody>
      </p:sp>
    </p:spTree>
    <p:extLst>
      <p:ext uri="{BB962C8B-B14F-4D97-AF65-F5344CB8AC3E}">
        <p14:creationId xmlns:p14="http://schemas.microsoft.com/office/powerpoint/2010/main" val="318617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06293"/>
          </a:xfrm>
        </p:spPr>
        <p:txBody>
          <a:bodyPr>
            <a:normAutofit/>
          </a:bodyPr>
          <a:lstStyle/>
          <a:p>
            <a:r>
              <a:rPr lang="ru-RU" sz="2800" b="1" dirty="0"/>
              <a:t>Общие правила для родителей</a:t>
            </a:r>
            <a:endParaRPr lang="ru-RU" sz="2800" dirty="0"/>
          </a:p>
        </p:txBody>
      </p:sp>
      <p:sp>
        <p:nvSpPr>
          <p:cNvPr id="3" name="Объект 2"/>
          <p:cNvSpPr>
            <a:spLocks noGrp="1"/>
          </p:cNvSpPr>
          <p:nvPr>
            <p:ph idx="1"/>
          </p:nvPr>
        </p:nvSpPr>
        <p:spPr>
          <a:xfrm>
            <a:off x="838200" y="1071418"/>
            <a:ext cx="10515600" cy="5384799"/>
          </a:xfrm>
        </p:spPr>
        <p:txBody>
          <a:bodyPr>
            <a:normAutofit fontScale="55000" lnSpcReduction="20000"/>
          </a:bodyPr>
          <a:lstStyle/>
          <a:p>
            <a:pPr marL="0" indent="0">
              <a:buNone/>
            </a:pPr>
            <a:r>
              <a:rPr lang="ru-RU" sz="3300" dirty="0"/>
              <a:t>1. Независимо от возраста ребенка используйте программное обеспечение, помогающее фильтровать и контролировать информацию, но не полагайтесь полностью на него. Ваше внимание к ребенку – главный метод защиты.</a:t>
            </a:r>
          </a:p>
          <a:p>
            <a:pPr marL="0" indent="0">
              <a:buNone/>
            </a:pPr>
            <a:r>
              <a:rPr lang="ru-RU" sz="3300" dirty="0"/>
              <a:t>2. Если Ваш ребенок имеет аккаунт на одном из социальных сервисов (</a:t>
            </a:r>
            <a:r>
              <a:rPr lang="ru-RU" sz="3300" dirty="0" err="1"/>
              <a:t>LiveJournal</a:t>
            </a:r>
            <a:r>
              <a:rPr lang="ru-RU" sz="3300" dirty="0"/>
              <a:t>, blogs.mail.ru, vkontakte.ru и т. п.), внимательно изучите, какую информацию помещают его участники в своих профилях и блогах, включая фотографии и видео.</a:t>
            </a:r>
          </a:p>
          <a:p>
            <a:pPr marL="0" indent="0">
              <a:buNone/>
            </a:pPr>
            <a:r>
              <a:rPr lang="ru-RU" sz="3300" dirty="0"/>
              <a:t>3. Проверьте, с какими другими сайтами связан социальный сервис Вашего ребенка. Странички Вашего ребенка могут быть безопасными, но могут и содержать ссылки на нежелательные и опасные сайты (например, </a:t>
            </a:r>
            <a:r>
              <a:rPr lang="ru-RU" sz="3300" dirty="0" err="1"/>
              <a:t>порносайт</a:t>
            </a:r>
            <a:r>
              <a:rPr lang="ru-RU" sz="3300" dirty="0"/>
              <a:t>, или сайт, на котором друг упоминает номер сотового телефона Вашего ребенка или Ваш домашний адрес).</a:t>
            </a:r>
          </a:p>
          <a:p>
            <a:pPr marL="0" indent="0">
              <a:buNone/>
            </a:pPr>
            <a:r>
              <a:rPr lang="ru-RU" sz="3300" dirty="0"/>
              <a:t>4. Поощряйте Ваших детей сообщать обо всем странном или отталкивающем и не слишком остро реагируйте, когда они это делают (из-за опасения потерять доступ к Интернету дети не говорят родителям о проблемах, а также могут начать использовать Интернет вне дома и школы).</a:t>
            </a:r>
          </a:p>
          <a:p>
            <a:pPr marL="0" indent="0">
              <a:buNone/>
            </a:pPr>
            <a:r>
              <a:rPr lang="ru-RU" sz="3300" dirty="0"/>
              <a:t>5. Будьте в курсе сетевой жизни Вашего ребенка. Интересуйтесь, кто его друзья в Интернете, так же, как интересуетесь реальными друзьями.</a:t>
            </a:r>
          </a:p>
          <a:p>
            <a:pPr marL="0" indent="0">
              <a:buNone/>
            </a:pPr>
            <a:r>
              <a:rPr lang="ru-RU" sz="3300" dirty="0"/>
              <a:t>6. Проследите, что Ваш ребёнок </a:t>
            </a:r>
            <a:r>
              <a:rPr lang="ru-RU" sz="3300" dirty="0" smtClean="0"/>
              <a:t>самостоятельно </a:t>
            </a:r>
            <a:r>
              <a:rPr lang="ru-RU" sz="3300" dirty="0"/>
              <a:t>ознакомился с памяткой по информационной безопасности для учащихся, представленной на сайте школы. </a:t>
            </a:r>
            <a:br>
              <a:rPr lang="ru-RU" sz="3300" dirty="0"/>
            </a:br>
            <a:endParaRPr lang="ru-RU" sz="3300" dirty="0" smtClean="0"/>
          </a:p>
          <a:p>
            <a:pPr marL="0" indent="0">
              <a:buNone/>
            </a:pPr>
            <a:r>
              <a:rPr lang="ru-RU" sz="3300" dirty="0" smtClean="0"/>
              <a:t>7</a:t>
            </a:r>
            <a:r>
              <a:rPr lang="ru-RU" sz="3300" dirty="0"/>
              <a:t>. Своевременно продлевайте срок действия антивирусных программ на устройствах ребёнка и не забывайте добавлять их на новые устройства.</a:t>
            </a:r>
          </a:p>
          <a:p>
            <a:pPr marL="0" indent="0">
              <a:buNone/>
            </a:pPr>
            <a:endParaRPr lang="ru-RU" dirty="0"/>
          </a:p>
        </p:txBody>
      </p:sp>
    </p:spTree>
    <p:extLst>
      <p:ext uri="{BB962C8B-B14F-4D97-AF65-F5344CB8AC3E}">
        <p14:creationId xmlns:p14="http://schemas.microsoft.com/office/powerpoint/2010/main" val="26369058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812800"/>
            <a:ext cx="10058400" cy="924560"/>
          </a:xfrm>
        </p:spPr>
        <p:txBody>
          <a:bodyPr>
            <a:normAutofit/>
          </a:bodyPr>
          <a:lstStyle/>
          <a:p>
            <a:r>
              <a:rPr lang="ru-RU" sz="2800" b="1" dirty="0"/>
              <a:t>Обеспечение информационной безопасности ребёнка в разных возрастных группах</a:t>
            </a:r>
            <a:endParaRPr lang="ru-RU" sz="2800" dirty="0"/>
          </a:p>
        </p:txBody>
      </p:sp>
      <p:sp>
        <p:nvSpPr>
          <p:cNvPr id="3" name="Объект 2"/>
          <p:cNvSpPr>
            <a:spLocks noGrp="1"/>
          </p:cNvSpPr>
          <p:nvPr>
            <p:ph idx="1"/>
          </p:nvPr>
        </p:nvSpPr>
        <p:spPr/>
        <p:txBody>
          <a:bodyPr>
            <a:normAutofit/>
          </a:bodyPr>
          <a:lstStyle/>
          <a:p>
            <a:pPr marL="0" indent="0">
              <a:buNone/>
            </a:pPr>
            <a:r>
              <a:rPr lang="ru-RU" b="1" dirty="0"/>
              <a:t>Возраст 7–8 лет</a:t>
            </a:r>
            <a:endParaRPr lang="ru-RU" dirty="0"/>
          </a:p>
          <a:p>
            <a:pPr marL="0" indent="0">
              <a:buNone/>
            </a:pPr>
            <a:r>
              <a:rPr lang="ru-RU" dirty="0"/>
              <a:t>В Интернете ребенок старается посетить те или иные сайты, а возможно и чаты, разрешение на посещение которых он не получил бы от родителей. Поэтому родителям особенно полезны будут те отчеты, которые предоставляются программами по ограничению использования Интернета, т. е. Родительский контроль или то, что вы сможете увидеть во временных файлах. В результате, у ребенка не будет ощущения, что за ним ведется постоянный контроль, однако, родители будут по-прежнему знать, какие сайты посещает их ребенок. Дети в данном возрасте обладают сильным чувством семьи, они доверчивы и не сомневаются в авторитетах. Они любят играть в сетевые игры и путешествовать по Интернету, используя электронную почту, заходить на сайты и в чаты, не рекомендованные родителями.</a:t>
            </a:r>
          </a:p>
          <a:p>
            <a:pPr marL="0" indent="0">
              <a:buNone/>
            </a:pPr>
            <a:endParaRPr lang="ru-RU" dirty="0"/>
          </a:p>
        </p:txBody>
      </p:sp>
    </p:spTree>
    <p:extLst>
      <p:ext uri="{BB962C8B-B14F-4D97-AF65-F5344CB8AC3E}">
        <p14:creationId xmlns:p14="http://schemas.microsoft.com/office/powerpoint/2010/main" val="2588346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618835"/>
            <a:ext cx="10058400" cy="1089892"/>
          </a:xfrm>
        </p:spPr>
        <p:txBody>
          <a:bodyPr>
            <a:normAutofit/>
          </a:bodyPr>
          <a:lstStyle/>
          <a:p>
            <a:r>
              <a:rPr lang="ru-RU" sz="2800" b="1" dirty="0"/>
              <a:t>Советы по безопасности в сети Интернет для детей 7–8 лет</a:t>
            </a:r>
            <a:r>
              <a:rPr lang="ru-RU" dirty="0"/>
              <a:t/>
            </a:r>
            <a:br>
              <a:rPr lang="ru-RU" dirty="0"/>
            </a:b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ru-RU" dirty="0"/>
              <a:t>1. Создайте список домашних правил посещения Интернета при участии детей и требуйте его выполнения.</a:t>
            </a:r>
          </a:p>
          <a:p>
            <a:pPr marL="0" indent="0">
              <a:buNone/>
            </a:pPr>
            <a:r>
              <a:rPr lang="ru-RU" dirty="0"/>
              <a:t>2. Требуйте от Вашего ребенка соблюдения временных норм нахождения за компьютером. Покажите ребенку, что Вы наблюдаете за ним не потому, что Вам этого хочется, а потому, что Вы беспокоитесь о его безопасности и всегда готовы ему помочь.</a:t>
            </a:r>
          </a:p>
          <a:p>
            <a:pPr marL="0" indent="0">
              <a:buNone/>
            </a:pPr>
            <a:r>
              <a:rPr lang="ru-RU" dirty="0"/>
              <a:t>3. Компьютер с подключением к Интернету должен находиться в общей комнате под присмотром родителей.</a:t>
            </a:r>
          </a:p>
          <a:p>
            <a:pPr marL="0" indent="0">
              <a:buNone/>
            </a:pPr>
            <a:r>
              <a:rPr lang="ru-RU" dirty="0"/>
              <a:t>5. Используйте средства блокирования нежелательного контента как дополнение к стандартному Родительскому контролю.</a:t>
            </a:r>
          </a:p>
          <a:p>
            <a:pPr marL="0" indent="0">
              <a:buNone/>
            </a:pPr>
            <a:r>
              <a:rPr lang="ru-RU" dirty="0"/>
              <a:t>6. Создайте семейный электронный ящик, чтобы не позволить детям иметь собственные адреса.</a:t>
            </a:r>
          </a:p>
          <a:p>
            <a:pPr marL="0" indent="0">
              <a:buNone/>
            </a:pPr>
            <a:r>
              <a:rPr lang="ru-RU" dirty="0"/>
              <a:t>7. Блокируйте доступ к сайтам с бесплатными почтовыми ящиками с помощью соответствующего программного обеспечения.</a:t>
            </a:r>
          </a:p>
          <a:p>
            <a:pPr marL="0" indent="0">
              <a:buNone/>
            </a:pPr>
            <a:endParaRPr lang="ru-RU" dirty="0"/>
          </a:p>
        </p:txBody>
      </p:sp>
    </p:spTree>
    <p:extLst>
      <p:ext uri="{BB962C8B-B14F-4D97-AF65-F5344CB8AC3E}">
        <p14:creationId xmlns:p14="http://schemas.microsoft.com/office/powerpoint/2010/main" val="5399011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656058"/>
            <a:ext cx="10058400" cy="867942"/>
          </a:xfrm>
        </p:spPr>
        <p:txBody>
          <a:bodyPr>
            <a:normAutofit/>
          </a:bodyPr>
          <a:lstStyle/>
          <a:p>
            <a:r>
              <a:rPr lang="ru-RU" sz="2800" b="1" dirty="0"/>
              <a:t>Советы по безопасности в сети Интернет для детей 7–8 лет</a:t>
            </a:r>
            <a:endParaRPr lang="ru-RU" sz="2800" dirty="0"/>
          </a:p>
        </p:txBody>
      </p:sp>
      <p:sp>
        <p:nvSpPr>
          <p:cNvPr id="3" name="Объект 2"/>
          <p:cNvSpPr>
            <a:spLocks noGrp="1"/>
          </p:cNvSpPr>
          <p:nvPr>
            <p:ph idx="1"/>
          </p:nvPr>
        </p:nvSpPr>
        <p:spPr/>
        <p:txBody>
          <a:bodyPr>
            <a:normAutofit fontScale="92500" lnSpcReduction="20000"/>
          </a:bodyPr>
          <a:lstStyle/>
          <a:p>
            <a:pPr marL="0" indent="0">
              <a:buNone/>
            </a:pPr>
            <a:r>
              <a:rPr lang="ru-RU" dirty="0"/>
              <a:t>8. Приучите детей советоваться с Вами перед опубликованием какой-либо информации средствами электронной почты, чатов, регистрационных форм и профилей.</a:t>
            </a:r>
          </a:p>
          <a:p>
            <a:pPr marL="0" indent="0">
              <a:buNone/>
            </a:pPr>
            <a:r>
              <a:rPr lang="ru-RU" dirty="0"/>
              <a:t>9. Научите детей не загружать файлы, программы или музыку без Вашего согласия.</a:t>
            </a:r>
          </a:p>
          <a:p>
            <a:pPr marL="0" indent="0">
              <a:buNone/>
            </a:pPr>
            <a:r>
              <a:rPr lang="ru-RU" dirty="0"/>
              <a:t>10. Не разрешайте детям использовать службы мгновенного обмена сообщениями.</a:t>
            </a:r>
          </a:p>
          <a:p>
            <a:pPr marL="0" indent="0">
              <a:buNone/>
            </a:pPr>
            <a:r>
              <a:rPr lang="ru-RU" dirty="0"/>
              <a:t>11. В «белый» список сайтов, разрешенных для посещения, вносите только сайты с хорошей репутацией.</a:t>
            </a:r>
          </a:p>
          <a:p>
            <a:pPr marL="0" indent="0">
              <a:buNone/>
            </a:pPr>
            <a:r>
              <a:rPr lang="ru-RU" dirty="0"/>
              <a:t>12. Не забывайте беседовать с детьми об их друзьях в Интернете, как если бы речь шла о друзьях в реальной жизни.</a:t>
            </a:r>
          </a:p>
          <a:p>
            <a:pPr marL="0" indent="0">
              <a:buNone/>
            </a:pPr>
            <a:r>
              <a:rPr lang="ru-RU" dirty="0"/>
              <a:t>13. Не делайте «табу» из вопросов половой жизни, так как в Интернете дети могут легко наткнуться на порнографию или сайты «для взрослых».</a:t>
            </a:r>
          </a:p>
          <a:p>
            <a:pPr marL="0" indent="0">
              <a:buNone/>
            </a:pPr>
            <a:r>
              <a:rPr lang="ru-RU" dirty="0"/>
              <a:t>14. Приучите Вашего ребенка сообщать Вам о любых угрозах или тревогах, связанных с Интернетом. Оставайтесь спокойными и напомните детям, что они в безопасности, если сами рассказали Вам о своих тревогах. Похвалите их и посоветуйте подойти еще раз в подобных случаях.</a:t>
            </a:r>
          </a:p>
          <a:p>
            <a:pPr marL="0" indent="0">
              <a:buNone/>
            </a:pPr>
            <a:endParaRPr lang="ru-RU" dirty="0"/>
          </a:p>
        </p:txBody>
      </p:sp>
    </p:spTree>
    <p:extLst>
      <p:ext uri="{BB962C8B-B14F-4D97-AF65-F5344CB8AC3E}">
        <p14:creationId xmlns:p14="http://schemas.microsoft.com/office/powerpoint/2010/main" val="4541997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581891"/>
            <a:ext cx="10058400" cy="544945"/>
          </a:xfrm>
        </p:spPr>
        <p:txBody>
          <a:bodyPr>
            <a:normAutofit/>
          </a:bodyPr>
          <a:lstStyle/>
          <a:p>
            <a:r>
              <a:rPr lang="ru-RU" sz="2800" b="1" dirty="0"/>
              <a:t>Возраст от 9 до 12 лет</a:t>
            </a:r>
            <a:endParaRPr lang="ru-RU" sz="2800" dirty="0"/>
          </a:p>
        </p:txBody>
      </p:sp>
      <p:sp>
        <p:nvSpPr>
          <p:cNvPr id="3" name="Объект 2"/>
          <p:cNvSpPr>
            <a:spLocks noGrp="1"/>
          </p:cNvSpPr>
          <p:nvPr>
            <p:ph idx="1"/>
          </p:nvPr>
        </p:nvSpPr>
        <p:spPr/>
        <p:txBody>
          <a:bodyPr/>
          <a:lstStyle/>
          <a:p>
            <a:r>
              <a:rPr lang="ru-RU" dirty="0"/>
              <a:t>В данном возрасте дети, как правило, уже наслышаны о том, какая информация существует в Интернете. Совершенно нормально, что они хотят это увидеть, прочесть, услышать. При этом нужно помнить, что доступ к нежелательным материалам можно легко заблокировать при помощи средств Родительского контроля.</a:t>
            </a:r>
          </a:p>
          <a:p>
            <a:r>
              <a:rPr lang="ru-RU" dirty="0"/>
              <a:t>Научите детей использовать сложные пароли для регистрации в социальной сети – из букв, цифр и с количеством знаков не менее восьми.</a:t>
            </a:r>
          </a:p>
          <a:p>
            <a:pPr marL="0" indent="0">
              <a:buNone/>
            </a:pP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9709" y="3593905"/>
            <a:ext cx="2755971" cy="2515334"/>
          </a:xfrm>
          <a:prstGeom prst="rect">
            <a:avLst/>
          </a:prstGeom>
        </p:spPr>
      </p:pic>
    </p:spTree>
    <p:extLst>
      <p:ext uri="{BB962C8B-B14F-4D97-AF65-F5344CB8AC3E}">
        <p14:creationId xmlns:p14="http://schemas.microsoft.com/office/powerpoint/2010/main" val="3330012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27</TotalTime>
  <Words>121</Words>
  <Application>Microsoft Office PowerPoint</Application>
  <PresentationFormat>Широкоэкранный</PresentationFormat>
  <Paragraphs>90</Paragraphs>
  <Slides>15</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15</vt:i4>
      </vt:variant>
    </vt:vector>
  </HeadingPairs>
  <TitlesOfParts>
    <vt:vector size="18" baseType="lpstr">
      <vt:lpstr>Calibri</vt:lpstr>
      <vt:lpstr>Calibri Light</vt:lpstr>
      <vt:lpstr>Ретро</vt:lpstr>
      <vt:lpstr>Информационная безопасность родителям обучающихся  ГБОУ «Романовская школа»</vt:lpstr>
      <vt:lpstr>Информационная безопасность</vt:lpstr>
      <vt:lpstr>К информации, запрещенной для распространения среди детей, относится: </vt:lpstr>
      <vt:lpstr>  К информации, распространение которой ограничено среди детей определенного возраста, относится: </vt:lpstr>
      <vt:lpstr>Общие правила для родителей</vt:lpstr>
      <vt:lpstr>Обеспечение информационной безопасности ребёнка в разных возрастных группах</vt:lpstr>
      <vt:lpstr>Советы по безопасности в сети Интернет для детей 7–8 лет </vt:lpstr>
      <vt:lpstr>Советы по безопасности в сети Интернет для детей 7–8 лет</vt:lpstr>
      <vt:lpstr>Возраст от 9 до 12 лет</vt:lpstr>
      <vt:lpstr>Советы по безопасности в сети Интернет для детей от 9 до 12 лет </vt:lpstr>
      <vt:lpstr>Советы по безопасности в сети Интернет для детей от 9 до 12 лет </vt:lpstr>
      <vt:lpstr>Возраст от 13 до 17 лет</vt:lpstr>
      <vt:lpstr>Советы по безопасности в сети Интернет для детей от 13 до 17 лет</vt:lpstr>
      <vt:lpstr>Советы по безопасности в сети Интернет для детей от 13 до 17 лет</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Информационная безопасности родителям обучающихся  ГБОУ «Романовская школа»</dc:title>
  <dc:creator>Admin</dc:creator>
  <cp:lastModifiedBy>Учитель</cp:lastModifiedBy>
  <cp:revision>4</cp:revision>
  <dcterms:created xsi:type="dcterms:W3CDTF">2023-09-01T09:07:56Z</dcterms:created>
  <dcterms:modified xsi:type="dcterms:W3CDTF">2023-09-20T09:12:39Z</dcterms:modified>
</cp:coreProperties>
</file>