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706" r:id="rId3"/>
    <p:sldId id="715" r:id="rId4"/>
    <p:sldId id="718" r:id="rId5"/>
    <p:sldId id="709" r:id="rId6"/>
    <p:sldId id="712" r:id="rId7"/>
    <p:sldId id="719" r:id="rId8"/>
    <p:sldId id="720" r:id="rId9"/>
    <p:sldId id="721" r:id="rId10"/>
    <p:sldId id="717" r:id="rId11"/>
  </p:sldIdLst>
  <p:sldSz cx="12192000" cy="6858000"/>
  <p:notesSz cx="6819900" cy="99187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551" userDrawn="1">
          <p15:clr>
            <a:srgbClr val="A4A3A4"/>
          </p15:clr>
        </p15:guide>
        <p15:guide id="3" orient="horz" pos="422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5494"/>
    <a:srgbClr val="0042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85"/>
    <p:restoredTop sz="96327"/>
  </p:normalViewPr>
  <p:slideViewPr>
    <p:cSldViewPr snapToGrid="0" showGuides="1">
      <p:cViewPr varScale="1">
        <p:scale>
          <a:sx n="110" d="100"/>
          <a:sy n="110" d="100"/>
        </p:scale>
        <p:origin x="390" y="108"/>
      </p:cViewPr>
      <p:guideLst>
        <p:guide pos="551"/>
        <p:guide orient="horz" pos="42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5290" cy="4976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63032" y="0"/>
            <a:ext cx="2955290" cy="4976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AA16FC-A35A-0F4B-A3C8-A48B07917E6E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4975" y="1239838"/>
            <a:ext cx="5949950" cy="33480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990" y="4773374"/>
            <a:ext cx="5455920" cy="39054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1044"/>
            <a:ext cx="2955290" cy="49765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63032" y="9421044"/>
            <a:ext cx="2955290" cy="49765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B34438-343D-834B-86E8-16B36F9EF1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377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1160B4-82CA-45CC-8F5E-8A5D2545CDC4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8322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1160B4-82CA-45CC-8F5E-8A5D2545CDC4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15129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1160B4-82CA-45CC-8F5E-8A5D2545CDC4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7401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1160B4-82CA-45CC-8F5E-8A5D2545CDC4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8791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34438-343D-834B-86E8-16B36F9EF1A4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9370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34438-343D-834B-86E8-16B36F9EF1A4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4326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34438-343D-834B-86E8-16B36F9EF1A4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167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BF2CD-92C0-88F6-33A9-31D3A9ABD5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2035705-7419-A7B6-CF82-DD2CD894F9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DC8652-A5D1-8F62-245F-4DA52D1DA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6C418-62E6-0E41-9BC6-29FC1FA25CC8}" type="datetime1">
              <a:rPr lang="ru-RU" smtClean="0"/>
              <a:t>11.01.2024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E1F02F-520D-6AB4-E499-FEF08259F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233BDD7-20AC-A1B3-BFD4-76F2EB605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164AE-471E-2B46-81CA-CC986F747B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8443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E19F3B-8DEA-7A16-ECD2-CA2320230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CBF9916-04AA-82D8-F243-C03E70411D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4C2C8F4-F715-4534-8735-340909A45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6FFD9-9821-7443-8700-F88DB6D63BEF}" type="datetime1">
              <a:rPr lang="ru-RU" smtClean="0"/>
              <a:t>11.01.2024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EFFA91-453A-4DAD-7972-DB86E1C7C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E679F8-C5AF-1EE4-15F4-87E82031E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164AE-471E-2B46-81CA-CC986F747B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099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6B24502-80E0-F2A7-3E37-F81C07526C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AF60939-16D8-9B3C-47B2-E0B611FAD4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C97BD07-8E32-F5E0-56F0-BD57FB8D2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836F6-0392-E247-AAD1-4F9E25735FBF}" type="datetime1">
              <a:rPr lang="ru-RU" smtClean="0"/>
              <a:t>11.01.2024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226817-176E-A1D3-3AB9-3695055A7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B8070F-F1BF-9B99-E795-B0ED1E128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164AE-471E-2B46-81CA-CC986F747B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1997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BDB27A-4B16-2691-7591-C01D7D93E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4F8804E-1DFC-7044-93CE-92C552A11A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4175218-C8CC-B3FE-7D0C-2E8C6072B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1526E-883A-BB41-92FD-A7E94F07BCB8}" type="datetime1">
              <a:rPr lang="ru-RU" smtClean="0"/>
              <a:t>11.01.2024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B4AA8D-3B58-57D1-25EE-28232338E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A1C396-D80A-A47B-7FD7-281905FF0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164AE-471E-2B46-81CA-CC986F747B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369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2F1702-0CAC-2ABB-4B55-7E5FDEAE8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790CA60-2F1C-E010-617E-F210503DE7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709FE9A-B243-6B8F-C42C-CD9CF70FB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D0D9-2BAE-4D47-9A96-247DDDE52F0A}" type="datetime1">
              <a:rPr lang="ru-RU" smtClean="0"/>
              <a:t>11.01.2024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82C412-BA56-7083-DC60-B6C31B8A5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F44061-5BB5-8241-6E9D-BF5E1DF2B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164AE-471E-2B46-81CA-CC986F747B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6727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A9AF32-3D10-8B52-C822-0DE5CA224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40987F1-69C4-6EC3-B918-C4FF1B4CC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E028EA1-9B72-4860-DC30-1EDE5D4983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FF64E5E-7F6E-756F-A470-1504CC9AA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FEAA5-05D4-1546-A9DE-78A5E22EAF03}" type="datetime1">
              <a:rPr lang="ru-RU" smtClean="0"/>
              <a:t>11.01.2024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BCCE95-2AD4-2D4D-974B-A09DFD70D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DB3B2F0-FA0D-7777-BAEC-B903514D7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164AE-471E-2B46-81CA-CC986F747B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9688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3F969C-1DF5-E329-5ACA-6748DC2EF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F1BB952-B463-798A-9DE0-03961F12E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0E3756D-8474-DDCB-FF11-8318C19814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9577355-B946-0089-0F33-A4072FD0F6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90103B7-F45C-BAE0-7729-96C3C51766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3F484EF-272D-8AC1-76C4-501B6622D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1288D-2194-F947-B7D4-B4B9B8ABDC1D}" type="datetime1">
              <a:rPr lang="ru-RU" smtClean="0"/>
              <a:t>11.01.2024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913C275-B029-C7BB-B989-2989D66AE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D8E7549-5053-AA33-E41D-5E0334B06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164AE-471E-2B46-81CA-CC986F747B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9015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0612F3-FECF-8DAD-744A-6196B9F70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1DAC7CF-477E-4817-329D-3FB82EEC4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793DC-1930-CD44-8091-3D5A3FDF2604}" type="datetime1">
              <a:rPr lang="ru-RU" smtClean="0"/>
              <a:t>11.01.2024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0EF8692-497E-E5C4-EE8F-3C7802161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7C146A3-75C1-94E8-2656-C85DF2CAF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164AE-471E-2B46-81CA-CC986F747B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8857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B5C0B36-8042-AC69-FD8D-6FFB39A4E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8BEF6-005B-6549-BFE0-034D5CBB6DED}" type="datetime1">
              <a:rPr lang="ru-RU" smtClean="0"/>
              <a:t>11.01.2024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C1379E3-D55D-719A-F870-840905040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1192740-DBA3-4596-6DE8-BD6D20162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164AE-471E-2B46-81CA-CC986F747B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4648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0034E5-41A2-A5AC-C4F7-52DDC87F6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C86122-2896-9CC4-F20A-19AF5107C9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EB5BAC3-7FA8-9D74-EB5F-372EBD8D68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D856DED-B527-0E9D-9778-8F3A88B9A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70856-E41F-D647-B964-439B2CA02576}" type="datetime1">
              <a:rPr lang="ru-RU" smtClean="0"/>
              <a:t>11.01.2024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088BF2-C342-9C09-E0A1-C30E0A5B7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DF6A92D-CA3C-36E3-7C93-066B62281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164AE-471E-2B46-81CA-CC986F747B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2113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238FB4-1BF3-B847-40C0-4E72ED4A8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63300A0-DA05-13B1-0449-210722D69A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7E734C-567B-EFAA-42F4-4E8699D769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2F9A52-9DAD-9E61-44A9-E39BF531C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FDCAA-CB60-4F4B-B77A-88FDA355B8E1}" type="datetime1">
              <a:rPr lang="ru-RU" smtClean="0"/>
              <a:t>11.01.2024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78FD9DA-E8E6-86F7-4908-1D19CDEFF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365F379-473C-DB20-8C79-5302739A2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164AE-471E-2B46-81CA-CC986F747B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676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C6EB24-7F9D-3EEE-4206-DC0B4DAA1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AD43024-7878-E2CA-8649-798A3FA15A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2C28EE2-BE03-8BC7-D0F5-CABC554D67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491D75-855E-0848-840A-B04370DC9939}" type="datetime1">
              <a:rPr lang="ru-RU" smtClean="0"/>
              <a:t>11.01.2024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75EBB97-6561-A83E-6AC4-7B0F344E9B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3A7577F-F682-3A97-90E2-491FD47364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164AE-471E-2B46-81CA-CC986F747B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1262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emf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mailto:UnalbaevaSV@edu.mos.ru" TargetMode="Externa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3A4F461-CA1E-E39C-A6BA-B171904185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" y="6784"/>
            <a:ext cx="12204085" cy="6851216"/>
          </a:xfrm>
          <a:prstGeom prst="rect">
            <a:avLst/>
          </a:prstGeom>
          <a:solidFill>
            <a:srgbClr val="265494"/>
          </a:solidFill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F3EB4DDD-9096-EBBC-6860-4C4704E3B17A}"/>
              </a:ext>
            </a:extLst>
          </p:cNvPr>
          <p:cNvSpPr txBox="1">
            <a:spLocks/>
          </p:cNvSpPr>
          <p:nvPr/>
        </p:nvSpPr>
        <p:spPr>
          <a:xfrm>
            <a:off x="0" y="4490210"/>
            <a:ext cx="11495806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Выездные мероприятия </a:t>
            </a:r>
          </a:p>
          <a:p>
            <a:pPr algn="r"/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 10-х предпрофессиональных классов на ВДНХ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A2047D-6702-BF82-754F-27A2BD868B14}"/>
              </a:ext>
            </a:extLst>
          </p:cNvPr>
          <p:cNvSpPr txBox="1"/>
          <p:nvPr/>
        </p:nvSpPr>
        <p:spPr>
          <a:xfrm>
            <a:off x="2782838" y="5814845"/>
            <a:ext cx="8712968" cy="961800"/>
          </a:xfrm>
          <a:prstGeom prst="rect">
            <a:avLst/>
          </a:prstGeom>
          <a:noFill/>
        </p:spPr>
        <p:txBody>
          <a:bodyPr wrap="square" lIns="68547" tIns="34289" rIns="68547" bIns="34289" rtlCol="0">
            <a:spAutoFit/>
          </a:bodyPr>
          <a:lstStyle/>
          <a:p>
            <a:pPr algn="r"/>
            <a:r>
              <a:rPr lang="ru-RU" sz="1600" b="1" dirty="0">
                <a:solidFill>
                  <a:srgbClr val="265494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Антонов Николай Викторович</a:t>
            </a:r>
          </a:p>
          <a:p>
            <a:pPr algn="r"/>
            <a:r>
              <a:rPr lang="ru-RU" sz="1400" dirty="0">
                <a:latin typeface="Century Gothic" panose="020B0502020202020204" pitchFamily="34" charset="0"/>
                <a:cs typeface="Times New Roman" panose="02020603050405020304" pitchFamily="18" charset="0"/>
              </a:rPr>
              <a:t>Начальник Управления реализации государственной политики</a:t>
            </a:r>
            <a:br>
              <a:rPr lang="ru-RU" sz="1400" dirty="0">
                <a:latin typeface="Century Gothic" panose="020B050202020202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latin typeface="Century Gothic" panose="020B0502020202020204" pitchFamily="34" charset="0"/>
                <a:cs typeface="Times New Roman" panose="02020603050405020304" pitchFamily="18" charset="0"/>
              </a:rPr>
              <a:t>в сфере воспитания и дополнительного образования</a:t>
            </a:r>
            <a:br>
              <a:rPr lang="ru-RU" sz="1400" dirty="0">
                <a:latin typeface="Century Gothic" panose="020B050202020202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latin typeface="Century Gothic" panose="020B0502020202020204" pitchFamily="34" charset="0"/>
                <a:cs typeface="Times New Roman" panose="02020603050405020304" pitchFamily="18" charset="0"/>
              </a:rPr>
              <a:t>Департамента образования и науки города Москвы</a:t>
            </a:r>
          </a:p>
        </p:txBody>
      </p:sp>
    </p:spTree>
    <p:extLst>
      <p:ext uri="{BB962C8B-B14F-4D97-AF65-F5344CB8AC3E}">
        <p14:creationId xmlns:p14="http://schemas.microsoft.com/office/powerpoint/2010/main" val="11112022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28148D38-B342-CFB7-FDF9-E59ED92306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705" r="34705"/>
          <a:stretch/>
        </p:blipFill>
        <p:spPr>
          <a:xfrm>
            <a:off x="7305645" y="-16001"/>
            <a:ext cx="4899608" cy="6874001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8981" y="4868446"/>
            <a:ext cx="6848497" cy="3811588"/>
          </a:xfrm>
        </p:spPr>
        <p:txBody>
          <a:bodyPr>
            <a:normAutofit/>
          </a:bodyPr>
          <a:lstStyle/>
          <a:p>
            <a:endParaRPr lang="ru-RU" sz="1800" b="1" dirty="0">
              <a:solidFill>
                <a:srgbClr val="265494"/>
              </a:solidFill>
            </a:endParaRPr>
          </a:p>
          <a:p>
            <a:r>
              <a:rPr lang="ru-RU" sz="1800" b="1" dirty="0">
                <a:solidFill>
                  <a:srgbClr val="265494"/>
                </a:solidFill>
              </a:rPr>
              <a:t>Подробная </a:t>
            </a:r>
            <a:r>
              <a:rPr lang="ru-RU" sz="1800" b="1">
                <a:solidFill>
                  <a:srgbClr val="265494"/>
                </a:solidFill>
              </a:rPr>
              <a:t>информация размещена </a:t>
            </a:r>
            <a:r>
              <a:rPr lang="ru-RU" sz="1800" b="1" dirty="0">
                <a:solidFill>
                  <a:srgbClr val="265494"/>
                </a:solidFill>
              </a:rPr>
              <a:t>на сайте  </a:t>
            </a:r>
            <a:r>
              <a:rPr lang="en-US" sz="1800" b="1" dirty="0">
                <a:solidFill>
                  <a:srgbClr val="265494"/>
                </a:solidFill>
              </a:rPr>
              <a:t>https://patriotsport.moscow/</a:t>
            </a:r>
            <a:r>
              <a:rPr lang="ru-RU" sz="1800" b="1" dirty="0">
                <a:solidFill>
                  <a:srgbClr val="265494"/>
                </a:solidFill>
              </a:rPr>
              <a:t> в разделе «Проекты»</a:t>
            </a:r>
          </a:p>
          <a:p>
            <a:endParaRPr lang="ru-RU" sz="1800" b="1" dirty="0">
              <a:solidFill>
                <a:srgbClr val="265494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442918-EEC9-03E8-67BD-785B7613A7D4}"/>
              </a:ext>
            </a:extLst>
          </p:cNvPr>
          <p:cNvSpPr txBox="1"/>
          <p:nvPr/>
        </p:nvSpPr>
        <p:spPr>
          <a:xfrm>
            <a:off x="638981" y="920390"/>
            <a:ext cx="67526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26549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 ОТВЕТСТВЕННОГО:</a:t>
            </a:r>
          </a:p>
          <a:p>
            <a:r>
              <a:rPr lang="ru-RU" sz="2800" b="1" dirty="0">
                <a:solidFill>
                  <a:srgbClr val="26549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57E226D-6376-D327-DA1A-E4196EED422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32147" y="3173612"/>
            <a:ext cx="284899" cy="28548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C32CB3E-1FCE-41D5-D3B5-66645EB87C6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32454" y="4144214"/>
            <a:ext cx="284899" cy="18974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9FCE3FA-F70C-CFBA-3A2E-AAD596F020B1}"/>
              </a:ext>
            </a:extLst>
          </p:cNvPr>
          <p:cNvSpPr txBox="1"/>
          <p:nvPr/>
        </p:nvSpPr>
        <p:spPr>
          <a:xfrm>
            <a:off x="1143170" y="3113452"/>
            <a:ext cx="37505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</a:rPr>
              <a:t>8 (926) 348-42-22</a:t>
            </a:r>
            <a:endParaRPr lang="ru-RU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9982C3-F26D-320D-1E2D-E70F374BC195}"/>
              </a:ext>
            </a:extLst>
          </p:cNvPr>
          <p:cNvSpPr txBox="1"/>
          <p:nvPr/>
        </p:nvSpPr>
        <p:spPr>
          <a:xfrm>
            <a:off x="1139316" y="4030335"/>
            <a:ext cx="62523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212121"/>
                </a:solidFill>
              </a:rPr>
              <a:t>UnalbaevaSV</a:t>
            </a:r>
            <a:r>
              <a:rPr lang="en" sz="2400" b="0" i="0" dirty="0">
                <a:solidFill>
                  <a:srgbClr val="212121"/>
                </a:solidFill>
                <a:effectLst/>
              </a:rPr>
              <a:t>@edu.mos.ru</a:t>
            </a:r>
            <a:endParaRPr lang="ru-RU" sz="2400" dirty="0"/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493130FE-AFDE-8A77-4DAC-F475B64FE2A1}"/>
              </a:ext>
            </a:extLst>
          </p:cNvPr>
          <p:cNvSpPr/>
          <p:nvPr/>
        </p:nvSpPr>
        <p:spPr>
          <a:xfrm>
            <a:off x="8119501" y="2337594"/>
            <a:ext cx="3433518" cy="3403586"/>
          </a:xfrm>
          <a:prstGeom prst="roundRect">
            <a:avLst>
              <a:gd name="adj" fmla="val 619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6FD2C61A-D05E-8B8D-0EEF-1108EA44FF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7959" y="1028345"/>
            <a:ext cx="3296171" cy="73040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7A4CF77-48B3-7819-C56D-20081B465EE3}"/>
              </a:ext>
            </a:extLst>
          </p:cNvPr>
          <p:cNvSpPr txBox="1"/>
          <p:nvPr/>
        </p:nvSpPr>
        <p:spPr>
          <a:xfrm>
            <a:off x="5933958" y="557092"/>
            <a:ext cx="7898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Международная выставка-форум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8258865" y="2451887"/>
            <a:ext cx="3175000" cy="3175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55337" y="180579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b="1" dirty="0" err="1">
                <a:latin typeface="Calibri" panose="020F0502020204030204" pitchFamily="34" charset="0"/>
                <a:ea typeface="Calibri" panose="020F0502020204030204" pitchFamily="34" charset="0"/>
              </a:rPr>
              <a:t>Уналбаева</a:t>
            </a: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</a:rPr>
              <a:t> Светлана Валерьевна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</a:rPr>
              <a:t>старший методист ГБОУ ДПО МЦПС </a:t>
            </a:r>
          </a:p>
        </p:txBody>
      </p:sp>
    </p:spTree>
    <p:extLst>
      <p:ext uri="{BB962C8B-B14F-4D97-AF65-F5344CB8AC3E}">
        <p14:creationId xmlns:p14="http://schemas.microsoft.com/office/powerpoint/2010/main" val="8840269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60CFF2A-6658-3D6B-C98A-10FA37F9793B}"/>
              </a:ext>
            </a:extLst>
          </p:cNvPr>
          <p:cNvSpPr/>
          <p:nvPr/>
        </p:nvSpPr>
        <p:spPr>
          <a:xfrm>
            <a:off x="1588" y="6759374"/>
            <a:ext cx="12190415" cy="110938"/>
          </a:xfrm>
          <a:prstGeom prst="rect">
            <a:avLst/>
          </a:prstGeom>
          <a:solidFill>
            <a:srgbClr val="265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A71D2C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8EA18A3-80C7-F604-8749-914E2DEEB0BE}"/>
              </a:ext>
            </a:extLst>
          </p:cNvPr>
          <p:cNvSpPr/>
          <p:nvPr/>
        </p:nvSpPr>
        <p:spPr>
          <a:xfrm>
            <a:off x="1588" y="283699"/>
            <a:ext cx="4438228" cy="2983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F382342-EB47-AA95-5F09-A2FBB4D97329}"/>
              </a:ext>
            </a:extLst>
          </p:cNvPr>
          <p:cNvSpPr/>
          <p:nvPr/>
        </p:nvSpPr>
        <p:spPr>
          <a:xfrm>
            <a:off x="7752185" y="304128"/>
            <a:ext cx="4439818" cy="2983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EC0F0BB-F431-6E5D-42D0-19EE9EE362FC}"/>
              </a:ext>
            </a:extLst>
          </p:cNvPr>
          <p:cNvSpPr txBox="1">
            <a:spLocks/>
          </p:cNvSpPr>
          <p:nvPr/>
        </p:nvSpPr>
        <p:spPr>
          <a:xfrm>
            <a:off x="795" y="164714"/>
            <a:ext cx="12189618" cy="455975"/>
          </a:xfrm>
          <a:prstGeom prst="rect">
            <a:avLst/>
          </a:prstGeom>
          <a:ln>
            <a:noFill/>
          </a:ln>
        </p:spPr>
        <p:txBody>
          <a:bodyPr vert="horz" lIns="91428" tIns="45714" rIns="91428" bIns="45714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>
                <a:solidFill>
                  <a:srgbClr val="26549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ОБЩАЯ ИНФОРМАЦИЯ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379B2CE-0B85-320E-E102-85D82CD9B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457575" cy="365125"/>
          </a:xfrm>
        </p:spPr>
        <p:txBody>
          <a:bodyPr/>
          <a:lstStyle/>
          <a:p>
            <a:fld id="{84D164AE-471E-2B46-81CA-CC986F747BF1}" type="slidenum">
              <a:rPr lang="ru-RU" smtClean="0"/>
              <a:t>2</a:t>
            </a:fld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183353-196B-3597-86A6-0637430392AE}"/>
              </a:ext>
            </a:extLst>
          </p:cNvPr>
          <p:cNvSpPr txBox="1"/>
          <p:nvPr/>
        </p:nvSpPr>
        <p:spPr>
          <a:xfrm>
            <a:off x="538487" y="987400"/>
            <a:ext cx="112565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1" dirty="0"/>
              <a:t>Т</a:t>
            </a:r>
            <a:r>
              <a:rPr lang="ru-RU" sz="1600" b="1" dirty="0">
                <a:effectLst/>
              </a:rPr>
              <a:t>ерритория ВДНХ стала масштабной проекцией всей России. Здесь посетители знакомятся с современными технологическими разработками и научными открытиями регионов страны. Гостей ждут </a:t>
            </a:r>
            <a:r>
              <a:rPr lang="ru-RU" sz="1600" b="1" dirty="0"/>
              <a:t>образовательные программы  </a:t>
            </a:r>
            <a:br>
              <a:rPr lang="ru-RU" sz="1600" b="1" dirty="0"/>
            </a:br>
            <a:r>
              <a:rPr lang="ru-RU" sz="1600" b="1" dirty="0"/>
              <a:t>и яркие </a:t>
            </a:r>
            <a:r>
              <a:rPr lang="ru-RU" sz="1600" b="1" dirty="0">
                <a:effectLst/>
              </a:rPr>
              <a:t>культурно-развлекательные мероприятия.</a:t>
            </a:r>
          </a:p>
          <a:p>
            <a:endParaRPr lang="ru-RU" sz="1600" dirty="0">
              <a:effectLst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2BCC4D8C-343E-2AAB-9CC7-C1DB69E9816C}"/>
              </a:ext>
            </a:extLst>
          </p:cNvPr>
          <p:cNvSpPr/>
          <p:nvPr/>
        </p:nvSpPr>
        <p:spPr>
          <a:xfrm>
            <a:off x="397096" y="838277"/>
            <a:ext cx="11539366" cy="1229120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F3BA598-F179-075F-9244-94338B3F1B16}"/>
              </a:ext>
            </a:extLst>
          </p:cNvPr>
          <p:cNvSpPr txBox="1"/>
          <p:nvPr/>
        </p:nvSpPr>
        <p:spPr>
          <a:xfrm>
            <a:off x="939116" y="5106507"/>
            <a:ext cx="1090151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1600" b="1" dirty="0">
              <a:effectLst/>
            </a:endParaRPr>
          </a:p>
          <a:p>
            <a:r>
              <a:rPr lang="ru-RU" sz="1600" b="1" dirty="0">
                <a:effectLst/>
              </a:rPr>
              <a:t> </a:t>
            </a:r>
          </a:p>
          <a:p>
            <a:pPr algn="just"/>
            <a:r>
              <a:rPr lang="ru-RU" sz="1600" b="1" dirty="0">
                <a:solidFill>
                  <a:srgbClr val="265494"/>
                </a:solidFill>
                <a:effectLst/>
              </a:rPr>
              <a:t>Одна из главных особенностей выставки</a:t>
            </a:r>
            <a:r>
              <a:rPr lang="ru-RU" sz="1600" b="1" dirty="0">
                <a:effectLst/>
              </a:rPr>
              <a:t> — возможность познакомиться с традициями и обычаями страны, природными богатствами и достижениями в области современных технологий. </a:t>
            </a:r>
          </a:p>
          <a:p>
            <a:endParaRPr lang="ru-RU" sz="1600" b="1" dirty="0">
              <a:effectLst/>
            </a:endParaRP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209C2C20-0F5F-7E3E-4B1B-3AA9FBFB8421}"/>
              </a:ext>
            </a:extLst>
          </p:cNvPr>
          <p:cNvSpPr/>
          <p:nvPr/>
        </p:nvSpPr>
        <p:spPr>
          <a:xfrm>
            <a:off x="397095" y="5393850"/>
            <a:ext cx="11539367" cy="1040282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A3C8234-7C0E-5F78-6CD0-6B38FE2FD23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80832" y="5700883"/>
            <a:ext cx="426216" cy="42621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E074FAA-FF88-A7D6-61B9-9D68158511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48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34591" b="30205"/>
          <a:stretch/>
        </p:blipFill>
        <p:spPr>
          <a:xfrm>
            <a:off x="397095" y="2227239"/>
            <a:ext cx="11539365" cy="3046738"/>
          </a:xfrm>
          <a:prstGeom prst="rect">
            <a:avLst/>
          </a:prstGeom>
          <a:solidFill>
            <a:srgbClr val="0042AA"/>
          </a:solidFill>
        </p:spPr>
      </p:pic>
    </p:spTree>
    <p:extLst>
      <p:ext uri="{BB962C8B-B14F-4D97-AF65-F5344CB8AC3E}">
        <p14:creationId xmlns:p14="http://schemas.microsoft.com/office/powerpoint/2010/main" val="934150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04157CC8-68A3-44F2-63C9-0F10FE685442}"/>
              </a:ext>
            </a:extLst>
          </p:cNvPr>
          <p:cNvSpPr/>
          <p:nvPr/>
        </p:nvSpPr>
        <p:spPr>
          <a:xfrm>
            <a:off x="533963" y="5150962"/>
            <a:ext cx="5495584" cy="3168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8809B2F-4EC4-9026-0FF0-0D57CDC58E33}"/>
              </a:ext>
            </a:extLst>
          </p:cNvPr>
          <p:cNvSpPr txBox="1"/>
          <p:nvPr/>
        </p:nvSpPr>
        <p:spPr>
          <a:xfrm>
            <a:off x="533963" y="5335051"/>
            <a:ext cx="3478639" cy="423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ru-RU" sz="1600" b="1" dirty="0">
                <a:solidFill>
                  <a:schemeClr val="bg1"/>
                </a:solidFill>
              </a:rPr>
              <a:t>ГРАФИК ПОСЕЩЕНИЯ: </a:t>
            </a:r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1E51B0E9-D088-454A-0AC8-2FBB4A43F402}"/>
              </a:ext>
            </a:extLst>
          </p:cNvPr>
          <p:cNvSpPr/>
          <p:nvPr/>
        </p:nvSpPr>
        <p:spPr>
          <a:xfrm>
            <a:off x="539222" y="3179910"/>
            <a:ext cx="5495584" cy="3168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07A5E683-7DC1-D2C8-DDA3-F213CFAAD0AC}"/>
              </a:ext>
            </a:extLst>
          </p:cNvPr>
          <p:cNvSpPr/>
          <p:nvPr/>
        </p:nvSpPr>
        <p:spPr>
          <a:xfrm>
            <a:off x="542240" y="853412"/>
            <a:ext cx="5495584" cy="3168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6BC2293A-9444-28CC-DD63-56CDB903E2A3}"/>
              </a:ext>
            </a:extLst>
          </p:cNvPr>
          <p:cNvSpPr/>
          <p:nvPr/>
        </p:nvSpPr>
        <p:spPr>
          <a:xfrm>
            <a:off x="6273606" y="853006"/>
            <a:ext cx="5400294" cy="6007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533963" y="863783"/>
            <a:ext cx="38789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ПОСЕЩЕНИЕ ПАВИЛЬОНОВ НА ВДНХ: </a:t>
            </a:r>
          </a:p>
          <a:p>
            <a:pPr>
              <a:lnSpc>
                <a:spcPct val="150000"/>
              </a:lnSpc>
            </a:pPr>
            <a:r>
              <a:rPr lang="ru-RU" sz="1600" dirty="0"/>
              <a:t>с 10.01.2024 по 08.04.2024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9222" y="3168336"/>
            <a:ext cx="40600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ПРОФИЛЬНЫЕ НАПРАВЛЕНИЯ: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3963" y="3506605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Clr>
                <a:schemeClr val="accent5">
                  <a:lumMod val="50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dirty="0"/>
              <a:t>Инженерные классы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3963" y="3798260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Clr>
                <a:schemeClr val="accent5">
                  <a:lumMod val="50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dirty="0"/>
              <a:t>ИТ-классы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037824" y="972726"/>
            <a:ext cx="25568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Классы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549471" y="972726"/>
            <a:ext cx="12073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/>
              <a:t>Павильоны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6273606" y="2178805"/>
            <a:ext cx="26645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Инженерные классы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9039860" y="1736733"/>
            <a:ext cx="26830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buClr>
                <a:srgbClr val="265494"/>
              </a:buClr>
              <a:buFont typeface="Arial" panose="020B0604020202020204" pitchFamily="34" charset="0"/>
              <a:buChar char="•"/>
            </a:pPr>
            <a:r>
              <a:rPr lang="ru-RU" sz="1600" dirty="0"/>
              <a:t>Павильон Е «Сделано нами» (40 мин.)</a:t>
            </a:r>
          </a:p>
        </p:txBody>
      </p:sp>
      <p:cxnSp>
        <p:nvCxnSpPr>
          <p:cNvPr id="41" name="Прямая соединительная линия 40"/>
          <p:cNvCxnSpPr>
            <a:cxnSpLocks/>
          </p:cNvCxnSpPr>
          <p:nvPr/>
        </p:nvCxnSpPr>
        <p:spPr>
          <a:xfrm>
            <a:off x="5834229" y="3273012"/>
            <a:ext cx="5832822" cy="18230"/>
          </a:xfrm>
          <a:prstGeom prst="line">
            <a:avLst/>
          </a:prstGeom>
          <a:ln w="6350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Прямоугольник 51"/>
          <p:cNvSpPr/>
          <p:nvPr/>
        </p:nvSpPr>
        <p:spPr>
          <a:xfrm>
            <a:off x="6382935" y="4229840"/>
            <a:ext cx="24698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ИТ</a:t>
            </a:r>
            <a:r>
              <a:rPr lang="en-US" sz="1600" dirty="0"/>
              <a:t>-</a:t>
            </a:r>
            <a:r>
              <a:rPr lang="ru-RU" sz="1600" dirty="0"/>
              <a:t>классы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9080101" y="3429000"/>
            <a:ext cx="254814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buClr>
                <a:srgbClr val="265494"/>
              </a:buClr>
              <a:buFont typeface="Arial" panose="020B0604020202020204" pitchFamily="34" charset="0"/>
              <a:buChar char="•"/>
            </a:pPr>
            <a:endParaRPr lang="ru-RU" sz="1600" dirty="0"/>
          </a:p>
          <a:p>
            <a:pPr marL="177800" indent="-177800">
              <a:buClr>
                <a:srgbClr val="265494"/>
              </a:buClr>
              <a:buFont typeface="Arial" panose="020B0604020202020204" pitchFamily="34" charset="0"/>
              <a:buChar char="•"/>
            </a:pPr>
            <a:r>
              <a:rPr lang="ru-RU" sz="1600" dirty="0"/>
              <a:t>Павильон Е «Сделано нами» (40 мин.)</a:t>
            </a:r>
          </a:p>
          <a:p>
            <a:pPr marL="177800" indent="-177800">
              <a:buClr>
                <a:srgbClr val="265494"/>
              </a:buClr>
              <a:buFont typeface="Arial" panose="020B0604020202020204" pitchFamily="34" charset="0"/>
              <a:buChar char="•"/>
            </a:pPr>
            <a:endParaRPr lang="ru-RU" sz="1600" dirty="0"/>
          </a:p>
          <a:p>
            <a:pPr marL="177800" indent="-177800">
              <a:buClr>
                <a:srgbClr val="265494"/>
              </a:buClr>
              <a:buFont typeface="Arial" panose="020B0604020202020204" pitchFamily="34" charset="0"/>
              <a:buChar char="•"/>
            </a:pPr>
            <a:r>
              <a:rPr lang="ru-RU" sz="1600" dirty="0"/>
              <a:t>Павильон </a:t>
            </a:r>
            <a:r>
              <a:rPr lang="en-US" sz="1600" dirty="0"/>
              <a:t>E </a:t>
            </a:r>
            <a:r>
              <a:rPr lang="ru-RU" sz="1600" dirty="0"/>
              <a:t>«</a:t>
            </a:r>
            <a:r>
              <a:rPr lang="ru-RU" sz="1600" dirty="0" err="1"/>
              <a:t>Нейросети</a:t>
            </a:r>
            <a:r>
              <a:rPr lang="ru-RU" sz="1600" dirty="0"/>
              <a:t> Яндекса» (20 мин.) </a:t>
            </a:r>
            <a:br>
              <a:rPr lang="ru-RU" sz="1600" dirty="0"/>
            </a:br>
            <a:r>
              <a:rPr lang="ru-RU" sz="1600" dirty="0"/>
              <a:t>Павильон </a:t>
            </a:r>
            <a:r>
              <a:rPr lang="en-US" sz="1600" dirty="0"/>
              <a:t>E </a:t>
            </a:r>
            <a:r>
              <a:rPr lang="ru-RU" sz="1600" dirty="0"/>
              <a:t>«Мир цифры» (20 мин.)</a:t>
            </a:r>
          </a:p>
          <a:p>
            <a:pPr marL="177800" indent="-177800">
              <a:buClr>
                <a:srgbClr val="265494"/>
              </a:buClr>
              <a:buFont typeface="Arial" panose="020B0604020202020204" pitchFamily="34" charset="0"/>
              <a:buChar char="•"/>
            </a:pP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60CFF2A-6658-3D6B-C98A-10FA37F9793B}"/>
              </a:ext>
            </a:extLst>
          </p:cNvPr>
          <p:cNvSpPr/>
          <p:nvPr/>
        </p:nvSpPr>
        <p:spPr>
          <a:xfrm>
            <a:off x="1588" y="6759374"/>
            <a:ext cx="12190415" cy="110938"/>
          </a:xfrm>
          <a:prstGeom prst="rect">
            <a:avLst/>
          </a:prstGeom>
          <a:solidFill>
            <a:srgbClr val="265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A71D2C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8EA18A3-80C7-F604-8749-914E2DEEB0BE}"/>
              </a:ext>
            </a:extLst>
          </p:cNvPr>
          <p:cNvSpPr/>
          <p:nvPr/>
        </p:nvSpPr>
        <p:spPr>
          <a:xfrm>
            <a:off x="1588" y="283699"/>
            <a:ext cx="4438228" cy="2983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F382342-EB47-AA95-5F09-A2FBB4D97329}"/>
              </a:ext>
            </a:extLst>
          </p:cNvPr>
          <p:cNvSpPr/>
          <p:nvPr/>
        </p:nvSpPr>
        <p:spPr>
          <a:xfrm>
            <a:off x="7752185" y="304128"/>
            <a:ext cx="4439818" cy="2983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EC0F0BB-F431-6E5D-42D0-19EE9EE362FC}"/>
              </a:ext>
            </a:extLst>
          </p:cNvPr>
          <p:cNvSpPr txBox="1">
            <a:spLocks/>
          </p:cNvSpPr>
          <p:nvPr/>
        </p:nvSpPr>
        <p:spPr>
          <a:xfrm>
            <a:off x="795" y="164714"/>
            <a:ext cx="12189618" cy="455975"/>
          </a:xfrm>
          <a:prstGeom prst="rect">
            <a:avLst/>
          </a:prstGeom>
          <a:ln>
            <a:noFill/>
          </a:ln>
        </p:spPr>
        <p:txBody>
          <a:bodyPr vert="horz" lIns="91428" tIns="45714" rIns="91428" bIns="45714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>
                <a:solidFill>
                  <a:srgbClr val="26549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ОБЩАЯ ИНФОРМАЦИЯ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91074D5-6B3B-DE02-6FA5-70665F044193}"/>
              </a:ext>
            </a:extLst>
          </p:cNvPr>
          <p:cNvSpPr/>
          <p:nvPr/>
        </p:nvSpPr>
        <p:spPr>
          <a:xfrm>
            <a:off x="6270588" y="853007"/>
            <a:ext cx="2677006" cy="4872365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FB5CD21-A993-1B9C-503E-451BBC76712D}"/>
              </a:ext>
            </a:extLst>
          </p:cNvPr>
          <p:cNvSpPr/>
          <p:nvPr/>
        </p:nvSpPr>
        <p:spPr>
          <a:xfrm>
            <a:off x="8945045" y="853008"/>
            <a:ext cx="2722006" cy="4872363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E4967831-F9D5-90F1-1958-893BE2FEE1D2}"/>
              </a:ext>
            </a:extLst>
          </p:cNvPr>
          <p:cNvSpPr/>
          <p:nvPr/>
        </p:nvSpPr>
        <p:spPr>
          <a:xfrm>
            <a:off x="539224" y="1581666"/>
            <a:ext cx="5495584" cy="3168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C7B467A-5502-912B-DB04-B235FD52CE82}"/>
              </a:ext>
            </a:extLst>
          </p:cNvPr>
          <p:cNvSpPr txBox="1"/>
          <p:nvPr/>
        </p:nvSpPr>
        <p:spPr>
          <a:xfrm>
            <a:off x="533963" y="1482837"/>
            <a:ext cx="4254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chemeClr val="bg1"/>
                </a:solidFill>
              </a:rPr>
              <a:t>ВРЕМЯ ПОСЕЩЕНИЯ: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ru-RU" sz="1600" dirty="0"/>
              <a:t>с 10:00 до 18:55 (вторник-пятница)</a:t>
            </a: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FF679E1E-5EBC-4406-DE4F-4C6A20B4AEA9}"/>
              </a:ext>
            </a:extLst>
          </p:cNvPr>
          <p:cNvSpPr/>
          <p:nvPr/>
        </p:nvSpPr>
        <p:spPr>
          <a:xfrm>
            <a:off x="539223" y="2415682"/>
            <a:ext cx="5495584" cy="3168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DD77BF7-B94E-28B5-AA0D-7D5B057CE1F3}"/>
              </a:ext>
            </a:extLst>
          </p:cNvPr>
          <p:cNvSpPr txBox="1"/>
          <p:nvPr/>
        </p:nvSpPr>
        <p:spPr>
          <a:xfrm>
            <a:off x="533964" y="2417504"/>
            <a:ext cx="4748042" cy="669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КАТЕГОРИЯ УЧАСТНИКОВ: </a:t>
            </a:r>
          </a:p>
          <a:p>
            <a:pPr>
              <a:lnSpc>
                <a:spcPct val="150000"/>
              </a:lnSpc>
            </a:pPr>
            <a:r>
              <a:rPr lang="ru-RU" sz="1600" dirty="0"/>
              <a:t>обучающиеся 10-х  предпрофессиональных классов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379B2CE-0B85-320E-E102-85D82CD9B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457575" cy="365125"/>
          </a:xfrm>
        </p:spPr>
        <p:txBody>
          <a:bodyPr/>
          <a:lstStyle/>
          <a:p>
            <a:fld id="{84D164AE-471E-2B46-81CA-CC986F747BF1}" type="slidenum">
              <a:rPr lang="ru-RU" smtClean="0"/>
              <a:t>3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9057428" y="2416026"/>
            <a:ext cx="25991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>
              <a:buClr>
                <a:srgbClr val="265494"/>
              </a:buClr>
              <a:buFont typeface="Arial" panose="020B0604020202020204" pitchFamily="34" charset="0"/>
              <a:buChar char="•"/>
            </a:pPr>
            <a:r>
              <a:rPr lang="ru-RU" sz="1600" dirty="0"/>
              <a:t>Павильон №46 «Энергия жизни»  (40 мин.) 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1E51B0E9-D088-454A-0AC8-2FBB4A43F402}"/>
              </a:ext>
            </a:extLst>
          </p:cNvPr>
          <p:cNvSpPr/>
          <p:nvPr/>
        </p:nvSpPr>
        <p:spPr>
          <a:xfrm>
            <a:off x="542240" y="4187624"/>
            <a:ext cx="5495584" cy="3168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542240" y="4176050"/>
            <a:ext cx="40600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ЗАЧЕТ: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2240" y="4528917"/>
            <a:ext cx="54925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посещение павильонов на ВДНХ приравнивается </a:t>
            </a:r>
            <a:br>
              <a:rPr lang="ru-RU" sz="1600" dirty="0"/>
            </a:br>
            <a:r>
              <a:rPr lang="ru-RU" sz="1600" dirty="0"/>
              <a:t>к 1 экскурсии на площадки работодателей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31011" y="5520119"/>
            <a:ext cx="54925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dirty="0"/>
              <a:t>направлен через единую комплексную информационную систему Департамента образования </a:t>
            </a:r>
            <a:br>
              <a:rPr lang="ru-RU" sz="1600" dirty="0"/>
            </a:br>
            <a:r>
              <a:rPr lang="ru-RU" sz="1600" dirty="0"/>
              <a:t>и науки города Москвы</a:t>
            </a:r>
          </a:p>
        </p:txBody>
      </p:sp>
    </p:spTree>
    <p:extLst>
      <p:ext uri="{BB962C8B-B14F-4D97-AF65-F5344CB8AC3E}">
        <p14:creationId xmlns:p14="http://schemas.microsoft.com/office/powerpoint/2010/main" val="17283045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56328" y="2459992"/>
            <a:ext cx="10271760" cy="1426248"/>
          </a:xfrm>
        </p:spPr>
        <p:txBody>
          <a:bodyPr>
            <a:normAutofit/>
          </a:bodyPr>
          <a:lstStyle/>
          <a:p>
            <a:endParaRPr lang="ru-RU" dirty="0"/>
          </a:p>
          <a:p>
            <a:pPr algn="l"/>
            <a:r>
              <a:rPr lang="ru-RU" b="1" dirty="0"/>
              <a:t>ИНЖЕНЕРНЫЕ КЛАССЫ</a:t>
            </a:r>
            <a:endParaRPr lang="ru-RU" dirty="0"/>
          </a:p>
          <a:p>
            <a:pPr algn="l"/>
            <a:r>
              <a:rPr lang="ru-RU" dirty="0">
                <a:solidFill>
                  <a:srgbClr val="255392"/>
                </a:solidFill>
              </a:rPr>
              <a:t>с 10.01 по 08.04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451283C-C4E3-2FA1-D68D-C1B98E39DF6A}"/>
              </a:ext>
            </a:extLst>
          </p:cNvPr>
          <p:cNvSpPr/>
          <p:nvPr/>
        </p:nvSpPr>
        <p:spPr>
          <a:xfrm>
            <a:off x="1588" y="6759374"/>
            <a:ext cx="12190415" cy="110938"/>
          </a:xfrm>
          <a:prstGeom prst="rect">
            <a:avLst/>
          </a:prstGeom>
          <a:solidFill>
            <a:srgbClr val="265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A71D2C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6D449B6-ADD0-30F0-9A3D-5E1C2A7B3201}"/>
              </a:ext>
            </a:extLst>
          </p:cNvPr>
          <p:cNvSpPr/>
          <p:nvPr/>
        </p:nvSpPr>
        <p:spPr>
          <a:xfrm>
            <a:off x="1589" y="283699"/>
            <a:ext cx="3600594" cy="298301"/>
          </a:xfrm>
          <a:prstGeom prst="rect">
            <a:avLst/>
          </a:prstGeom>
          <a:solidFill>
            <a:srgbClr val="265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2DD2820-5053-B786-859F-0DAA648BFE2C}"/>
              </a:ext>
            </a:extLst>
          </p:cNvPr>
          <p:cNvSpPr/>
          <p:nvPr/>
        </p:nvSpPr>
        <p:spPr>
          <a:xfrm>
            <a:off x="8589819" y="304128"/>
            <a:ext cx="3602185" cy="298301"/>
          </a:xfrm>
          <a:prstGeom prst="rect">
            <a:avLst/>
          </a:prstGeom>
          <a:solidFill>
            <a:srgbClr val="265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02BB4C57-2F55-FA5D-333F-34D254C28C0B}"/>
              </a:ext>
            </a:extLst>
          </p:cNvPr>
          <p:cNvSpPr txBox="1">
            <a:spLocks/>
          </p:cNvSpPr>
          <p:nvPr/>
        </p:nvSpPr>
        <p:spPr>
          <a:xfrm>
            <a:off x="795" y="164714"/>
            <a:ext cx="12189618" cy="455975"/>
          </a:xfrm>
          <a:prstGeom prst="rect">
            <a:avLst/>
          </a:prstGeom>
          <a:ln>
            <a:noFill/>
          </a:ln>
        </p:spPr>
        <p:txBody>
          <a:bodyPr vert="horz" lIns="91428" tIns="45714" rIns="91428" bIns="45714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ПЛАНИРУЕМЫЙ ОХВАТ</a:t>
            </a:r>
            <a:endParaRPr lang="ru-RU" sz="1800" b="1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41F315E-3B10-8E7F-2444-7C50FCF08786}"/>
              </a:ext>
            </a:extLst>
          </p:cNvPr>
          <p:cNvSpPr/>
          <p:nvPr/>
        </p:nvSpPr>
        <p:spPr>
          <a:xfrm>
            <a:off x="472791" y="1176752"/>
            <a:ext cx="11246417" cy="1290249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72C4A0-C3A1-E570-4210-A8EB3900A322}"/>
              </a:ext>
            </a:extLst>
          </p:cNvPr>
          <p:cNvSpPr txBox="1"/>
          <p:nvPr/>
        </p:nvSpPr>
        <p:spPr>
          <a:xfrm>
            <a:off x="3050693" y="1382500"/>
            <a:ext cx="73242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2553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368</a:t>
            </a:r>
            <a:r>
              <a:rPr lang="ru-RU" sz="3200" dirty="0">
                <a:solidFill>
                  <a:srgbClr val="2553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</a:t>
            </a:r>
            <a:r>
              <a:rPr lang="ru-RU" sz="3200" b="1" dirty="0">
                <a:solidFill>
                  <a:srgbClr val="2553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9 218</a:t>
            </a:r>
            <a:endParaRPr lang="ru-RU" sz="3200" dirty="0">
              <a:solidFill>
                <a:srgbClr val="25539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B5FA16-7086-A416-1762-5A491C4A4A8F}"/>
              </a:ext>
            </a:extLst>
          </p:cNvPr>
          <p:cNvSpPr txBox="1"/>
          <p:nvPr/>
        </p:nvSpPr>
        <p:spPr>
          <a:xfrm>
            <a:off x="3044046" y="1838448"/>
            <a:ext cx="33792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классов </a:t>
            </a:r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1BDAFE-7594-6493-3C2D-078C6BDFD7C6}"/>
              </a:ext>
            </a:extLst>
          </p:cNvPr>
          <p:cNvSpPr txBox="1"/>
          <p:nvPr/>
        </p:nvSpPr>
        <p:spPr>
          <a:xfrm>
            <a:off x="8180088" y="183844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обучающихся </a:t>
            </a:r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DAC1CE7-7C16-C89C-5C05-D594A2A82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542" y="1516425"/>
            <a:ext cx="1066800" cy="61968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43DFF95-0CBE-4853-5025-C44A2ED9B8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8608" y="1516425"/>
            <a:ext cx="641449" cy="69016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8A6DADC-1DA1-75C3-3B16-22AE01728F67}"/>
              </a:ext>
            </a:extLst>
          </p:cNvPr>
          <p:cNvSpPr txBox="1"/>
          <p:nvPr/>
        </p:nvSpPr>
        <p:spPr>
          <a:xfrm>
            <a:off x="6324656" y="2841588"/>
            <a:ext cx="12264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2553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169</a:t>
            </a:r>
            <a:endParaRPr lang="ru-RU" sz="2800" dirty="0">
              <a:solidFill>
                <a:srgbClr val="25539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BBCF347-DF4E-E3F3-2454-DF989D858F00}"/>
              </a:ext>
            </a:extLst>
          </p:cNvPr>
          <p:cNvSpPr txBox="1"/>
          <p:nvPr/>
        </p:nvSpPr>
        <p:spPr>
          <a:xfrm>
            <a:off x="6363261" y="3249314"/>
            <a:ext cx="7885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школ </a:t>
            </a:r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66769FD-4879-0ABB-9F23-3FE08E87B530}"/>
              </a:ext>
            </a:extLst>
          </p:cNvPr>
          <p:cNvSpPr txBox="1"/>
          <p:nvPr/>
        </p:nvSpPr>
        <p:spPr>
          <a:xfrm>
            <a:off x="8074481" y="2841588"/>
            <a:ext cx="12264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2553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</a:t>
            </a:r>
            <a:endParaRPr lang="ru-RU" sz="2800" dirty="0">
              <a:solidFill>
                <a:srgbClr val="25539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E2CCDB-F835-46B6-B353-A372EF4664F8}"/>
              </a:ext>
            </a:extLst>
          </p:cNvPr>
          <p:cNvSpPr txBox="1"/>
          <p:nvPr/>
        </p:nvSpPr>
        <p:spPr>
          <a:xfrm>
            <a:off x="8077514" y="3249314"/>
            <a:ext cx="7885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класс </a:t>
            </a:r>
            <a:endParaRPr lang="ru-R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4456D11-0B6D-B421-2CEE-04CAEDF69D96}"/>
              </a:ext>
            </a:extLst>
          </p:cNvPr>
          <p:cNvSpPr txBox="1"/>
          <p:nvPr/>
        </p:nvSpPr>
        <p:spPr>
          <a:xfrm>
            <a:off x="10021318" y="2841588"/>
            <a:ext cx="12264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2553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5041</a:t>
            </a:r>
            <a:endParaRPr lang="ru-RU" sz="2800" dirty="0">
              <a:solidFill>
                <a:srgbClr val="25539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57B0510-CF77-1783-6698-42198564BF8D}"/>
              </a:ext>
            </a:extLst>
          </p:cNvPr>
          <p:cNvSpPr txBox="1"/>
          <p:nvPr/>
        </p:nvSpPr>
        <p:spPr>
          <a:xfrm>
            <a:off x="10024279" y="3249314"/>
            <a:ext cx="17814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обучающийся </a:t>
            </a:r>
            <a:endParaRPr lang="ru-RU" dirty="0"/>
          </a:p>
        </p:txBody>
      </p:sp>
      <p:sp>
        <p:nvSpPr>
          <p:cNvPr id="22" name="Подзаголовок 2">
            <a:extLst>
              <a:ext uri="{FF2B5EF4-FFF2-40B4-BE49-F238E27FC236}">
                <a16:creationId xmlns:a16="http://schemas.microsoft.com/office/drawing/2014/main" id="{9F9C267C-E07E-9874-086D-0C77B51725F9}"/>
              </a:ext>
            </a:extLst>
          </p:cNvPr>
          <p:cNvSpPr txBox="1">
            <a:spLocks/>
          </p:cNvSpPr>
          <p:nvPr/>
        </p:nvSpPr>
        <p:spPr>
          <a:xfrm>
            <a:off x="956328" y="4179769"/>
            <a:ext cx="10271760" cy="14189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  <a:p>
            <a:pPr algn="l"/>
            <a:r>
              <a:rPr lang="ru-RU" b="1" dirty="0"/>
              <a:t>ИТ-КЛАССЫ</a:t>
            </a:r>
            <a:endParaRPr lang="ru-RU" dirty="0"/>
          </a:p>
          <a:p>
            <a:pPr algn="l"/>
            <a:r>
              <a:rPr lang="ru-RU" dirty="0">
                <a:solidFill>
                  <a:srgbClr val="255392"/>
                </a:solidFill>
              </a:rPr>
              <a:t>с 10.01 по 05.04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97AB1FA-E5F3-FDB2-912D-268EF562DE15}"/>
              </a:ext>
            </a:extLst>
          </p:cNvPr>
          <p:cNvSpPr txBox="1"/>
          <p:nvPr/>
        </p:nvSpPr>
        <p:spPr>
          <a:xfrm>
            <a:off x="6324656" y="4561365"/>
            <a:ext cx="12264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2553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132</a:t>
            </a:r>
            <a:endParaRPr lang="ru-RU" sz="2800" dirty="0">
              <a:solidFill>
                <a:srgbClr val="25539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F88ECEE-2462-F111-D17C-8FEF60F3D756}"/>
              </a:ext>
            </a:extLst>
          </p:cNvPr>
          <p:cNvSpPr txBox="1"/>
          <p:nvPr/>
        </p:nvSpPr>
        <p:spPr>
          <a:xfrm>
            <a:off x="6342926" y="4956537"/>
            <a:ext cx="8962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школы </a:t>
            </a:r>
            <a:endParaRPr lang="ru-RU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8762AC3-1B1F-F3AA-2909-26FE4C42A202}"/>
              </a:ext>
            </a:extLst>
          </p:cNvPr>
          <p:cNvSpPr txBox="1"/>
          <p:nvPr/>
        </p:nvSpPr>
        <p:spPr>
          <a:xfrm>
            <a:off x="8074481" y="4561365"/>
            <a:ext cx="12264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2553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167</a:t>
            </a:r>
            <a:endParaRPr lang="ru-RU" sz="2800" dirty="0">
              <a:solidFill>
                <a:srgbClr val="25539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D58BB32-7E50-E577-C4FD-0D50820A6460}"/>
              </a:ext>
            </a:extLst>
          </p:cNvPr>
          <p:cNvSpPr txBox="1"/>
          <p:nvPr/>
        </p:nvSpPr>
        <p:spPr>
          <a:xfrm>
            <a:off x="8100462" y="4956537"/>
            <a:ext cx="10136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классов </a:t>
            </a:r>
            <a:endParaRPr lang="ru-RU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3F7A534-531D-BFAB-E073-96B33E31AD18}"/>
              </a:ext>
            </a:extLst>
          </p:cNvPr>
          <p:cNvSpPr txBox="1"/>
          <p:nvPr/>
        </p:nvSpPr>
        <p:spPr>
          <a:xfrm>
            <a:off x="10021318" y="4561365"/>
            <a:ext cx="12264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2553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4177</a:t>
            </a:r>
            <a:endParaRPr lang="ru-RU" sz="2800" dirty="0">
              <a:solidFill>
                <a:srgbClr val="25539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B955C76-4A7E-B4AC-4D87-3493E2F468AD}"/>
              </a:ext>
            </a:extLst>
          </p:cNvPr>
          <p:cNvSpPr txBox="1"/>
          <p:nvPr/>
        </p:nvSpPr>
        <p:spPr>
          <a:xfrm>
            <a:off x="10024279" y="4956537"/>
            <a:ext cx="17814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обучающихся</a:t>
            </a:r>
            <a:endParaRPr lang="ru-RU" dirty="0"/>
          </a:p>
        </p:txBody>
      </p: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3A1EE975-9911-3B18-535A-1C706053F1B7}"/>
              </a:ext>
            </a:extLst>
          </p:cNvPr>
          <p:cNvCxnSpPr/>
          <p:nvPr/>
        </p:nvCxnSpPr>
        <p:spPr>
          <a:xfrm>
            <a:off x="472791" y="4094176"/>
            <a:ext cx="11246417" cy="0"/>
          </a:xfrm>
          <a:prstGeom prst="line">
            <a:avLst/>
          </a:prstGeom>
          <a:ln>
            <a:solidFill>
              <a:srgbClr val="25539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1824552D-5EBC-77FA-7CC4-7CF99668D5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012" y="2969257"/>
            <a:ext cx="443147" cy="350825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3ECFDA06-A6CA-803B-3F33-0C63B2887B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937" y="4692307"/>
            <a:ext cx="494222" cy="31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9807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Прямоугольник 47"/>
          <p:cNvSpPr/>
          <p:nvPr/>
        </p:nvSpPr>
        <p:spPr>
          <a:xfrm>
            <a:off x="1159893" y="1120690"/>
            <a:ext cx="101537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/>
              <a:t>Павильон состоит из нескольких локаций. В зоне </a:t>
            </a:r>
            <a:r>
              <a:rPr lang="ru-RU" sz="1600" b="1" dirty="0"/>
              <a:t>«Сделано нами» </a:t>
            </a:r>
            <a:r>
              <a:rPr lang="ru-RU" sz="1600" dirty="0"/>
              <a:t>наглядно показана история российских изобретений. Макеты, модели и изделия промышленности. Из необычного: можно провести </a:t>
            </a:r>
            <a:r>
              <a:rPr lang="ru-RU" sz="1600" dirty="0" err="1"/>
              <a:t>краш</a:t>
            </a:r>
            <a:r>
              <a:rPr lang="ru-RU" sz="1600" dirty="0"/>
              <a:t>-тест </a:t>
            </a:r>
            <a:r>
              <a:rPr lang="en-US" sz="1600" dirty="0"/>
              <a:t>AURUS</a:t>
            </a:r>
            <a:r>
              <a:rPr lang="ru-RU" sz="1600" dirty="0"/>
              <a:t> </a:t>
            </a:r>
            <a:br>
              <a:rPr lang="ru-RU" sz="1600" dirty="0"/>
            </a:br>
            <a:r>
              <a:rPr lang="ru-RU" sz="1600" dirty="0"/>
              <a:t>и химические опыты, пилотировать </a:t>
            </a:r>
            <a:r>
              <a:rPr lang="ru-RU" sz="1600" dirty="0" err="1"/>
              <a:t>беспилотник</a:t>
            </a:r>
            <a:r>
              <a:rPr lang="ru-RU" sz="1600" dirty="0"/>
              <a:t>, посмотреть фильм про развитие промышленности.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8127360-6055-D871-F6ED-405A1E4C0CCF}"/>
              </a:ext>
            </a:extLst>
          </p:cNvPr>
          <p:cNvSpPr/>
          <p:nvPr/>
        </p:nvSpPr>
        <p:spPr>
          <a:xfrm>
            <a:off x="1588" y="6759374"/>
            <a:ext cx="12190415" cy="110938"/>
          </a:xfrm>
          <a:prstGeom prst="rect">
            <a:avLst/>
          </a:prstGeom>
          <a:solidFill>
            <a:srgbClr val="265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A71D2C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AF1C04D-E249-D964-411A-71350A2B6EF2}"/>
              </a:ext>
            </a:extLst>
          </p:cNvPr>
          <p:cNvSpPr/>
          <p:nvPr/>
        </p:nvSpPr>
        <p:spPr>
          <a:xfrm>
            <a:off x="1590" y="283699"/>
            <a:ext cx="1827210" cy="298301"/>
          </a:xfrm>
          <a:prstGeom prst="rect">
            <a:avLst/>
          </a:prstGeom>
          <a:solidFill>
            <a:srgbClr val="265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EC78B26-7B75-F744-E5A1-0C3637C4A73F}"/>
              </a:ext>
            </a:extLst>
          </p:cNvPr>
          <p:cNvSpPr/>
          <p:nvPr/>
        </p:nvSpPr>
        <p:spPr>
          <a:xfrm>
            <a:off x="10269790" y="304128"/>
            <a:ext cx="1922214" cy="298301"/>
          </a:xfrm>
          <a:prstGeom prst="rect">
            <a:avLst/>
          </a:prstGeom>
          <a:solidFill>
            <a:srgbClr val="265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429A77B4-7804-C134-7171-E3ACC66E2EE2}"/>
              </a:ext>
            </a:extLst>
          </p:cNvPr>
          <p:cNvSpPr txBox="1">
            <a:spLocks/>
          </p:cNvSpPr>
          <p:nvPr/>
        </p:nvSpPr>
        <p:spPr>
          <a:xfrm>
            <a:off x="1591" y="151863"/>
            <a:ext cx="12190412" cy="455975"/>
          </a:xfrm>
          <a:prstGeom prst="rect">
            <a:avLst/>
          </a:prstGeom>
          <a:ln>
            <a:noFill/>
          </a:ln>
        </p:spPr>
        <p:txBody>
          <a:bodyPr vert="horz" lIns="91428" tIns="45714" rIns="91428" bIns="45714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dirty="0">
                <a:solidFill>
                  <a:srgbClr val="26549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ПАВИЛЬОН Е: «СДЕЛАНО НАМИ», «НЕЙРОСЕТИ ЯНДЕКСА», «МИР ЦИФРЫ»</a:t>
            </a:r>
          </a:p>
        </p:txBody>
      </p:sp>
      <p:sp>
        <p:nvSpPr>
          <p:cNvPr id="27" name="Номер слайда 1">
            <a:extLst>
              <a:ext uri="{FF2B5EF4-FFF2-40B4-BE49-F238E27FC236}">
                <a16:creationId xmlns:a16="http://schemas.microsoft.com/office/drawing/2014/main" id="{0C1A86CB-610D-532B-A18F-C8FE3450C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457575" cy="365125"/>
          </a:xfrm>
        </p:spPr>
        <p:txBody>
          <a:bodyPr/>
          <a:lstStyle/>
          <a:p>
            <a:fld id="{84D164AE-471E-2B46-81CA-CC986F747BF1}" type="slidenum">
              <a:rPr lang="ru-RU" smtClean="0"/>
              <a:t>5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182579" y="2110585"/>
            <a:ext cx="1035889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265494"/>
                </a:solidFill>
              </a:rPr>
              <a:t>«</a:t>
            </a:r>
            <a:r>
              <a:rPr lang="ru-RU" sz="1600" b="1" dirty="0" err="1">
                <a:solidFill>
                  <a:srgbClr val="265494"/>
                </a:solidFill>
              </a:rPr>
              <a:t>Нейросети</a:t>
            </a:r>
            <a:r>
              <a:rPr lang="ru-RU" sz="1600" b="1" dirty="0">
                <a:solidFill>
                  <a:srgbClr val="265494"/>
                </a:solidFill>
              </a:rPr>
              <a:t> Яндекса»</a:t>
            </a:r>
            <a:r>
              <a:rPr lang="ru-RU" sz="1600" dirty="0">
                <a:solidFill>
                  <a:srgbClr val="265494"/>
                </a:solidFill>
              </a:rPr>
              <a:t> </a:t>
            </a:r>
            <a:r>
              <a:rPr lang="ru-RU" sz="1600" dirty="0"/>
              <a:t>- представлены новейшие разработки, беспилотный автомобиль, робот доставщик, чат </a:t>
            </a:r>
            <a:r>
              <a:rPr lang="en-US" sz="1600" dirty="0"/>
              <a:t>GPT. </a:t>
            </a:r>
            <a:r>
              <a:rPr lang="ru-RU" sz="1600" dirty="0"/>
              <a:t>Можно послушать музыку, написанную искусственным интеллектом, написать картину. Есть профориентация для </a:t>
            </a:r>
            <a:r>
              <a:rPr lang="ru-RU" sz="1600"/>
              <a:t>ИТ-специалистов и </a:t>
            </a:r>
            <a:r>
              <a:rPr lang="ru-RU" sz="1600" dirty="0"/>
              <a:t>комикс по профессиям в ИТ, где можно узнать все профессии в этой отрасли. </a:t>
            </a:r>
          </a:p>
          <a:p>
            <a:pPr algn="just"/>
            <a:endParaRPr lang="ru-RU" sz="1600" dirty="0"/>
          </a:p>
          <a:p>
            <a:pPr algn="just"/>
            <a:r>
              <a:rPr lang="ru-RU" sz="1600" b="1" dirty="0">
                <a:solidFill>
                  <a:srgbClr val="265494"/>
                </a:solidFill>
              </a:rPr>
              <a:t>«Мир цифры»</a:t>
            </a:r>
            <a:r>
              <a:rPr lang="ru-RU" sz="1600" dirty="0">
                <a:solidFill>
                  <a:srgbClr val="265494"/>
                </a:solidFill>
              </a:rPr>
              <a:t> </a:t>
            </a:r>
            <a:r>
              <a:rPr lang="ru-RU" sz="1600" dirty="0"/>
              <a:t>- демонстрационные павильоны российских разработчиков техники и программного обеспечения. </a:t>
            </a:r>
          </a:p>
          <a:p>
            <a:pPr algn="just"/>
            <a:r>
              <a:rPr lang="ru-RU" sz="1600" dirty="0"/>
              <a:t>В павильоне можно увидеть новейшие разработки технологий для дома (Умный дом от «Ростелекома»), решения для энергетической и промышленной отрасли, новейшие передатчики сигнала и сервера.   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7171A0C-9AD5-052B-D8A1-10179CCE9AF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70495" y="2311469"/>
            <a:ext cx="489398" cy="48939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1C3B566-BD50-4CFF-3C0C-8815FEF3BD4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100968" y="4536207"/>
            <a:ext cx="2618240" cy="174549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B11389C-165F-2CAC-2D36-76FBBA9008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789" y="4519631"/>
            <a:ext cx="2618237" cy="174200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4EF5D70-AC40-AB16-C2A8-BEBAEDCAEF0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370298" y="4536207"/>
            <a:ext cx="2593325" cy="1725425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02C5B7E-3CC8-ADBB-1F32-E93DA4D12D2A}"/>
              </a:ext>
            </a:extLst>
          </p:cNvPr>
          <p:cNvSpPr/>
          <p:nvPr/>
        </p:nvSpPr>
        <p:spPr>
          <a:xfrm>
            <a:off x="472791" y="922954"/>
            <a:ext cx="11246417" cy="3322454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1269B41-2F99-21A1-6A83-28ADD80218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6786" y="4547120"/>
            <a:ext cx="2618240" cy="174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5610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Прямоугольник 47"/>
          <p:cNvSpPr/>
          <p:nvPr/>
        </p:nvSpPr>
        <p:spPr>
          <a:xfrm>
            <a:off x="1480055" y="1365839"/>
            <a:ext cx="100306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/>
              <a:t>Павильон посвящен достижениям топливно-энергетического комплекса России. </a:t>
            </a:r>
          </a:p>
          <a:p>
            <a:pPr algn="just"/>
            <a:r>
              <a:rPr lang="ru-RU" sz="1600" dirty="0"/>
              <a:t>На входе рассказывают из чего производят обыденные вещи и о роли ТЭК. Представлены макеты сооружений энергетических станций, карта России со всеми предприятиями энергетического комплекса, можно пройти тест на профориентацию в энергетической отрасли и поучаствовать в голосовании за перспективные проекты известных компаний.  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8127360-6055-D871-F6ED-405A1E4C0CCF}"/>
              </a:ext>
            </a:extLst>
          </p:cNvPr>
          <p:cNvSpPr/>
          <p:nvPr/>
        </p:nvSpPr>
        <p:spPr>
          <a:xfrm>
            <a:off x="1588" y="6759374"/>
            <a:ext cx="12190415" cy="110938"/>
          </a:xfrm>
          <a:prstGeom prst="rect">
            <a:avLst/>
          </a:prstGeom>
          <a:solidFill>
            <a:srgbClr val="265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A71D2C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AF1C04D-E249-D964-411A-71350A2B6EF2}"/>
              </a:ext>
            </a:extLst>
          </p:cNvPr>
          <p:cNvSpPr/>
          <p:nvPr/>
        </p:nvSpPr>
        <p:spPr>
          <a:xfrm>
            <a:off x="1588" y="283699"/>
            <a:ext cx="3686491" cy="298301"/>
          </a:xfrm>
          <a:prstGeom prst="rect">
            <a:avLst/>
          </a:prstGeom>
          <a:solidFill>
            <a:srgbClr val="265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EC78B26-7B75-F744-E5A1-0C3637C4A73F}"/>
              </a:ext>
            </a:extLst>
          </p:cNvPr>
          <p:cNvSpPr/>
          <p:nvPr/>
        </p:nvSpPr>
        <p:spPr>
          <a:xfrm>
            <a:off x="8503923" y="304128"/>
            <a:ext cx="3688081" cy="298301"/>
          </a:xfrm>
          <a:prstGeom prst="rect">
            <a:avLst/>
          </a:prstGeom>
          <a:solidFill>
            <a:srgbClr val="265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429A77B4-7804-C134-7171-E3ACC66E2EE2}"/>
              </a:ext>
            </a:extLst>
          </p:cNvPr>
          <p:cNvSpPr txBox="1">
            <a:spLocks/>
          </p:cNvSpPr>
          <p:nvPr/>
        </p:nvSpPr>
        <p:spPr>
          <a:xfrm>
            <a:off x="795" y="164714"/>
            <a:ext cx="12189618" cy="455975"/>
          </a:xfrm>
          <a:prstGeom prst="rect">
            <a:avLst/>
          </a:prstGeom>
          <a:ln>
            <a:noFill/>
          </a:ln>
        </p:spPr>
        <p:txBody>
          <a:bodyPr vert="horz" lIns="91428" tIns="45714" rIns="91428" bIns="45714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ПАВИЛЬОН № 46 «ЭНЕРГИЯ ЖИЗНИ»</a:t>
            </a:r>
          </a:p>
        </p:txBody>
      </p:sp>
      <p:sp>
        <p:nvSpPr>
          <p:cNvPr id="27" name="Номер слайда 1">
            <a:extLst>
              <a:ext uri="{FF2B5EF4-FFF2-40B4-BE49-F238E27FC236}">
                <a16:creationId xmlns:a16="http://schemas.microsoft.com/office/drawing/2014/main" id="{0C1A86CB-610D-532B-A18F-C8FE3450C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457575" cy="365125"/>
          </a:xfrm>
        </p:spPr>
        <p:txBody>
          <a:bodyPr/>
          <a:lstStyle/>
          <a:p>
            <a:fld id="{84D164AE-471E-2B46-81CA-CC986F747BF1}" type="slidenum">
              <a:rPr lang="ru-RU" smtClean="0"/>
              <a:t>6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A7673DF-EFFF-C3A5-B628-96056FAA15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162357" y="3303145"/>
            <a:ext cx="3556851" cy="236649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193F556-ECFD-12E5-21DE-1AA30979C92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72792" y="3303145"/>
            <a:ext cx="3556852" cy="236649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4B33E13-EB2E-3B4B-3662-E207BE54C25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317574" y="3307887"/>
            <a:ext cx="3556853" cy="236175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401E866-4FFB-599E-D11C-FF59D30582F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93087" y="1839144"/>
            <a:ext cx="461093" cy="461093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68B497E-2EC2-67A0-B5AB-601E5F878D0C}"/>
              </a:ext>
            </a:extLst>
          </p:cNvPr>
          <p:cNvSpPr/>
          <p:nvPr/>
        </p:nvSpPr>
        <p:spPr>
          <a:xfrm>
            <a:off x="487107" y="1161569"/>
            <a:ext cx="11246417" cy="1731981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32322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53473" y="1383350"/>
            <a:ext cx="9906745" cy="8538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/>
              <a:t>Школа направляет контактные данные (ФИО, номер телефона) ответственного от образовательной организации на почту </a:t>
            </a:r>
            <a:r>
              <a:rPr lang="en-US" sz="1800" dirty="0" err="1">
                <a:solidFill>
                  <a:srgbClr val="212121"/>
                </a:solidFill>
                <a:hlinkClick r:id="rId2"/>
              </a:rPr>
              <a:t>UnalbaevaSV</a:t>
            </a:r>
            <a:r>
              <a:rPr lang="en" sz="1800" dirty="0">
                <a:solidFill>
                  <a:srgbClr val="212121"/>
                </a:solidFill>
                <a:hlinkClick r:id="rId2"/>
              </a:rPr>
              <a:t>@edu.mos.ru</a:t>
            </a:r>
            <a:r>
              <a:rPr lang="ru-RU" sz="1800" dirty="0"/>
              <a:t> до 9 января 2024 года включительно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164AE-471E-2B46-81CA-CC986F747BF1}" type="slidenum">
              <a:rPr lang="ru-RU" smtClean="0"/>
              <a:t>7</a:t>
            </a:fld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03AAE86-A81B-85D1-BD10-CFCFFF3A2FD7}"/>
              </a:ext>
            </a:extLst>
          </p:cNvPr>
          <p:cNvSpPr/>
          <p:nvPr/>
        </p:nvSpPr>
        <p:spPr>
          <a:xfrm>
            <a:off x="1588" y="6759374"/>
            <a:ext cx="12190415" cy="110938"/>
          </a:xfrm>
          <a:prstGeom prst="rect">
            <a:avLst/>
          </a:prstGeom>
          <a:solidFill>
            <a:srgbClr val="265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A71D2C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3091AC0-A59E-C074-A00D-45C545D5A3DE}"/>
              </a:ext>
            </a:extLst>
          </p:cNvPr>
          <p:cNvSpPr/>
          <p:nvPr/>
        </p:nvSpPr>
        <p:spPr>
          <a:xfrm>
            <a:off x="1589" y="283699"/>
            <a:ext cx="3600594" cy="298301"/>
          </a:xfrm>
          <a:prstGeom prst="rect">
            <a:avLst/>
          </a:prstGeom>
          <a:solidFill>
            <a:srgbClr val="265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DD9A82A-1F54-6002-9D93-35AF2E975694}"/>
              </a:ext>
            </a:extLst>
          </p:cNvPr>
          <p:cNvSpPr/>
          <p:nvPr/>
        </p:nvSpPr>
        <p:spPr>
          <a:xfrm>
            <a:off x="8589819" y="304128"/>
            <a:ext cx="3602185" cy="298301"/>
          </a:xfrm>
          <a:prstGeom prst="rect">
            <a:avLst/>
          </a:prstGeom>
          <a:solidFill>
            <a:srgbClr val="265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0CFE4492-D085-2AD2-FDB6-27F2744AC5C4}"/>
              </a:ext>
            </a:extLst>
          </p:cNvPr>
          <p:cNvSpPr txBox="1">
            <a:spLocks/>
          </p:cNvSpPr>
          <p:nvPr/>
        </p:nvSpPr>
        <p:spPr>
          <a:xfrm>
            <a:off x="795" y="164714"/>
            <a:ext cx="12189618" cy="455975"/>
          </a:xfrm>
          <a:prstGeom prst="rect">
            <a:avLst/>
          </a:prstGeom>
          <a:ln>
            <a:noFill/>
          </a:ln>
        </p:spPr>
        <p:txBody>
          <a:bodyPr vert="horz" lIns="91428" tIns="45714" rIns="91428" bIns="45714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МЕХАНИКА ВЗАИМОДЕЙСТВИЯ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27136A5-CD10-545E-5CC8-C6DF4F63A9B6}"/>
              </a:ext>
            </a:extLst>
          </p:cNvPr>
          <p:cNvSpPr/>
          <p:nvPr/>
        </p:nvSpPr>
        <p:spPr>
          <a:xfrm>
            <a:off x="472791" y="1127193"/>
            <a:ext cx="11246417" cy="1109987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BFD7D68-3C0D-3504-6CEE-97311356C6D0}"/>
              </a:ext>
            </a:extLst>
          </p:cNvPr>
          <p:cNvSpPr/>
          <p:nvPr/>
        </p:nvSpPr>
        <p:spPr>
          <a:xfrm>
            <a:off x="472791" y="1127193"/>
            <a:ext cx="1051605" cy="1109987"/>
          </a:xfrm>
          <a:prstGeom prst="rect">
            <a:avLst/>
          </a:prstGeom>
          <a:solidFill>
            <a:srgbClr val="2654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F312B96-F549-5826-BA1F-6FE4E12AD1BA}"/>
              </a:ext>
            </a:extLst>
          </p:cNvPr>
          <p:cNvSpPr/>
          <p:nvPr/>
        </p:nvSpPr>
        <p:spPr>
          <a:xfrm>
            <a:off x="473583" y="2891717"/>
            <a:ext cx="11246417" cy="1109987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E0B4E91-C741-C67F-4B41-D6FB7266316C}"/>
              </a:ext>
            </a:extLst>
          </p:cNvPr>
          <p:cNvSpPr/>
          <p:nvPr/>
        </p:nvSpPr>
        <p:spPr>
          <a:xfrm>
            <a:off x="473583" y="2891717"/>
            <a:ext cx="1051605" cy="1109987"/>
          </a:xfrm>
          <a:prstGeom prst="rect">
            <a:avLst/>
          </a:prstGeom>
          <a:solidFill>
            <a:srgbClr val="2654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D6BF0CC-FCB3-00ED-64F0-3022C2574B7B}"/>
              </a:ext>
            </a:extLst>
          </p:cNvPr>
          <p:cNvSpPr/>
          <p:nvPr/>
        </p:nvSpPr>
        <p:spPr>
          <a:xfrm>
            <a:off x="472791" y="4739859"/>
            <a:ext cx="11246417" cy="1109987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3FA1965-7697-219F-9A70-AC8A1C4D4963}"/>
              </a:ext>
            </a:extLst>
          </p:cNvPr>
          <p:cNvSpPr/>
          <p:nvPr/>
        </p:nvSpPr>
        <p:spPr>
          <a:xfrm>
            <a:off x="472791" y="4739859"/>
            <a:ext cx="1051605" cy="1109987"/>
          </a:xfrm>
          <a:prstGeom prst="rect">
            <a:avLst/>
          </a:prstGeom>
          <a:solidFill>
            <a:srgbClr val="2654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17" name="Объект 2">
            <a:extLst>
              <a:ext uri="{FF2B5EF4-FFF2-40B4-BE49-F238E27FC236}">
                <a16:creationId xmlns:a16="http://schemas.microsoft.com/office/drawing/2014/main" id="{FDE1C857-E3EA-64BA-CF93-AACF56898166}"/>
              </a:ext>
            </a:extLst>
          </p:cNvPr>
          <p:cNvSpPr txBox="1">
            <a:spLocks/>
          </p:cNvSpPr>
          <p:nvPr/>
        </p:nvSpPr>
        <p:spPr>
          <a:xfrm>
            <a:off x="1653869" y="3013413"/>
            <a:ext cx="10065340" cy="9760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/>
              <a:t>За 1 рабочий день до экскурсии (до 13:00) ответственные направляют список участников на почту </a:t>
            </a:r>
            <a:r>
              <a:rPr lang="en-US" sz="1800" dirty="0" err="1">
                <a:solidFill>
                  <a:srgbClr val="212121"/>
                </a:solidFill>
                <a:hlinkClick r:id="rId2"/>
              </a:rPr>
              <a:t>UnalbaevaSV</a:t>
            </a:r>
            <a:r>
              <a:rPr lang="en" sz="1800" dirty="0">
                <a:solidFill>
                  <a:srgbClr val="212121"/>
                </a:solidFill>
                <a:hlinkClick r:id="rId2"/>
              </a:rPr>
              <a:t>@edu.mos.ru</a:t>
            </a:r>
            <a:r>
              <a:rPr lang="ru-RU" sz="1800" dirty="0">
                <a:solidFill>
                  <a:srgbClr val="212121"/>
                </a:solidFill>
              </a:rPr>
              <a:t>. </a:t>
            </a:r>
            <a:r>
              <a:rPr lang="ru-RU" sz="1800" dirty="0"/>
              <a:t>При организации трансфера на автобусе – данные транспортного средства и списки пассажиров направляются за 2 дня до даты экскурсии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1800" dirty="0"/>
          </a:p>
        </p:txBody>
      </p:sp>
      <p:sp>
        <p:nvSpPr>
          <p:cNvPr id="18" name="Объект 2">
            <a:extLst>
              <a:ext uri="{FF2B5EF4-FFF2-40B4-BE49-F238E27FC236}">
                <a16:creationId xmlns:a16="http://schemas.microsoft.com/office/drawing/2014/main" id="{97E3F173-5EB3-3BB9-E66C-E0B26701E90B}"/>
              </a:ext>
            </a:extLst>
          </p:cNvPr>
          <p:cNvSpPr txBox="1">
            <a:spLocks/>
          </p:cNvSpPr>
          <p:nvPr/>
        </p:nvSpPr>
        <p:spPr>
          <a:xfrm>
            <a:off x="1653868" y="4994584"/>
            <a:ext cx="9524119" cy="6956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dirty="0"/>
              <a:t>С ответственным связывается сотрудник ГБОУ ДПО МЦПС и проговаривает место встречи (время обозначено графиком)</a:t>
            </a:r>
          </a:p>
        </p:txBody>
      </p:sp>
    </p:spTree>
    <p:extLst>
      <p:ext uri="{BB962C8B-B14F-4D97-AF65-F5344CB8AC3E}">
        <p14:creationId xmlns:p14="http://schemas.microsoft.com/office/powerpoint/2010/main" val="2610788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EF4EAA4-2F7F-ECE4-8592-FC912A584DF0}"/>
              </a:ext>
            </a:extLst>
          </p:cNvPr>
          <p:cNvSpPr/>
          <p:nvPr/>
        </p:nvSpPr>
        <p:spPr>
          <a:xfrm>
            <a:off x="1588" y="6759374"/>
            <a:ext cx="12190415" cy="11093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A71D2C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2861712-8DE4-DFE2-D841-D982A1FBCDAC}"/>
              </a:ext>
            </a:extLst>
          </p:cNvPr>
          <p:cNvSpPr/>
          <p:nvPr/>
        </p:nvSpPr>
        <p:spPr>
          <a:xfrm>
            <a:off x="-797" y="283699"/>
            <a:ext cx="3408231" cy="29830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9E14CEE7-49D7-FECD-EE3C-AFA1799115DA}"/>
              </a:ext>
            </a:extLst>
          </p:cNvPr>
          <p:cNvSpPr txBox="1">
            <a:spLocks/>
          </p:cNvSpPr>
          <p:nvPr/>
        </p:nvSpPr>
        <p:spPr>
          <a:xfrm>
            <a:off x="795" y="164714"/>
            <a:ext cx="12189618" cy="455975"/>
          </a:xfrm>
          <a:prstGeom prst="rect">
            <a:avLst/>
          </a:prstGeom>
          <a:ln>
            <a:noFill/>
          </a:ln>
        </p:spPr>
        <p:txBody>
          <a:bodyPr vert="horz" lIns="91428" tIns="45714" rIns="91428" bIns="45714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>
                <a:solidFill>
                  <a:srgbClr val="26549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МАРШРУТ ДЛЯ ИНЖЕНЕРНЫХ КЛАССОВ</a:t>
            </a:r>
          </a:p>
        </p:txBody>
      </p:sp>
      <p:sp>
        <p:nvSpPr>
          <p:cNvPr id="12" name="Номер слайда 1">
            <a:extLst>
              <a:ext uri="{FF2B5EF4-FFF2-40B4-BE49-F238E27FC236}">
                <a16:creationId xmlns:a16="http://schemas.microsoft.com/office/drawing/2014/main" id="{E7BDF3BE-A9CB-29D4-3230-A8195C147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457575" cy="365125"/>
          </a:xfrm>
        </p:spPr>
        <p:txBody>
          <a:bodyPr/>
          <a:lstStyle/>
          <a:p>
            <a:fld id="{84D164AE-471E-2B46-81CA-CC986F747BF1}" type="slidenum">
              <a:rPr lang="ru-RU" smtClean="0"/>
              <a:t>8</a:t>
            </a:fld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2861712-8DE4-DFE2-D841-D982A1FBCDAC}"/>
              </a:ext>
            </a:extLst>
          </p:cNvPr>
          <p:cNvSpPr/>
          <p:nvPr/>
        </p:nvSpPr>
        <p:spPr>
          <a:xfrm>
            <a:off x="8782182" y="283699"/>
            <a:ext cx="3408231" cy="29830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08870" y="658588"/>
            <a:ext cx="8864970" cy="603063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EB7FE46-F6DF-04BD-4A8D-F947600D90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112" b="61391"/>
          <a:stretch/>
        </p:blipFill>
        <p:spPr>
          <a:xfrm>
            <a:off x="5083314" y="582000"/>
            <a:ext cx="6984860" cy="301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854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EF4EAA4-2F7F-ECE4-8592-FC912A584DF0}"/>
              </a:ext>
            </a:extLst>
          </p:cNvPr>
          <p:cNvSpPr/>
          <p:nvPr/>
        </p:nvSpPr>
        <p:spPr>
          <a:xfrm>
            <a:off x="1588" y="6759374"/>
            <a:ext cx="12190415" cy="11093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A71D2C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2861712-8DE4-DFE2-D841-D982A1FBCDAC}"/>
              </a:ext>
            </a:extLst>
          </p:cNvPr>
          <p:cNvSpPr/>
          <p:nvPr/>
        </p:nvSpPr>
        <p:spPr>
          <a:xfrm>
            <a:off x="-797" y="283699"/>
            <a:ext cx="3408231" cy="29830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9E14CEE7-49D7-FECD-EE3C-AFA1799115DA}"/>
              </a:ext>
            </a:extLst>
          </p:cNvPr>
          <p:cNvSpPr txBox="1">
            <a:spLocks/>
          </p:cNvSpPr>
          <p:nvPr/>
        </p:nvSpPr>
        <p:spPr>
          <a:xfrm>
            <a:off x="795" y="164714"/>
            <a:ext cx="12189618" cy="455975"/>
          </a:xfrm>
          <a:prstGeom prst="rect">
            <a:avLst/>
          </a:prstGeom>
          <a:ln>
            <a:noFill/>
          </a:ln>
        </p:spPr>
        <p:txBody>
          <a:bodyPr vert="horz" lIns="91428" tIns="45714" rIns="91428" bIns="45714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>
                <a:solidFill>
                  <a:srgbClr val="26549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МАРШРУТ ДЛЯ ИТ- КЛАССОВ</a:t>
            </a:r>
          </a:p>
        </p:txBody>
      </p:sp>
      <p:sp>
        <p:nvSpPr>
          <p:cNvPr id="12" name="Номер слайда 1">
            <a:extLst>
              <a:ext uri="{FF2B5EF4-FFF2-40B4-BE49-F238E27FC236}">
                <a16:creationId xmlns:a16="http://schemas.microsoft.com/office/drawing/2014/main" id="{E7BDF3BE-A9CB-29D4-3230-A8195C147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457575" cy="365125"/>
          </a:xfrm>
        </p:spPr>
        <p:txBody>
          <a:bodyPr/>
          <a:lstStyle/>
          <a:p>
            <a:fld id="{84D164AE-471E-2B46-81CA-CC986F747BF1}" type="slidenum">
              <a:rPr lang="ru-RU" smtClean="0"/>
              <a:t>9</a:t>
            </a:fld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2861712-8DE4-DFE2-D841-D982A1FBCDAC}"/>
              </a:ext>
            </a:extLst>
          </p:cNvPr>
          <p:cNvSpPr/>
          <p:nvPr/>
        </p:nvSpPr>
        <p:spPr>
          <a:xfrm>
            <a:off x="8782182" y="283699"/>
            <a:ext cx="3408231" cy="29830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rcRect l="1476" r="1476"/>
          <a:stretch/>
        </p:blipFill>
        <p:spPr>
          <a:xfrm>
            <a:off x="874714" y="682302"/>
            <a:ext cx="8792448" cy="601098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A9E7DA3-2872-117F-8692-953C748569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6767" t="-5484" r="-834" b="-6711"/>
          <a:stretch/>
        </p:blipFill>
        <p:spPr>
          <a:xfrm>
            <a:off x="5270938" y="922699"/>
            <a:ext cx="6455711" cy="163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00883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2772</TotalTime>
  <Words>612</Words>
  <Application>Microsoft Office PowerPoint</Application>
  <PresentationFormat>Широкоэкранный</PresentationFormat>
  <Paragraphs>98</Paragraphs>
  <Slides>10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Century Gothic</vt:lpstr>
      <vt:lpstr>Tahoma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Оксана Власова</dc:creator>
  <cp:lastModifiedBy>Бельских Т.В.</cp:lastModifiedBy>
  <cp:revision>116</cp:revision>
  <cp:lastPrinted>2023-12-20T10:31:29Z</cp:lastPrinted>
  <dcterms:created xsi:type="dcterms:W3CDTF">2023-12-13T15:30:17Z</dcterms:created>
  <dcterms:modified xsi:type="dcterms:W3CDTF">2024-01-11T13:03:24Z</dcterms:modified>
</cp:coreProperties>
</file>